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68"/>
  </p:notesMasterIdLst>
  <p:sldIdLst>
    <p:sldId id="989" r:id="rId2"/>
    <p:sldId id="990" r:id="rId3"/>
    <p:sldId id="991" r:id="rId4"/>
    <p:sldId id="1187" r:id="rId5"/>
    <p:sldId id="1188" r:id="rId6"/>
    <p:sldId id="465" r:id="rId7"/>
    <p:sldId id="1189" r:id="rId8"/>
    <p:sldId id="1190" r:id="rId9"/>
    <p:sldId id="997" r:id="rId10"/>
    <p:sldId id="591" r:id="rId11"/>
    <p:sldId id="999" r:id="rId12"/>
    <p:sldId id="998" r:id="rId13"/>
    <p:sldId id="1000" r:id="rId14"/>
    <p:sldId id="1001" r:id="rId15"/>
    <p:sldId id="1002" r:id="rId16"/>
    <p:sldId id="1003" r:id="rId17"/>
    <p:sldId id="1004" r:id="rId18"/>
    <p:sldId id="1005" r:id="rId19"/>
    <p:sldId id="1006" r:id="rId20"/>
    <p:sldId id="1008" r:id="rId21"/>
    <p:sldId id="1009" r:id="rId22"/>
    <p:sldId id="1010" r:id="rId23"/>
    <p:sldId id="1011" r:id="rId24"/>
    <p:sldId id="1012" r:id="rId25"/>
    <p:sldId id="1013" r:id="rId26"/>
    <p:sldId id="1014" r:id="rId27"/>
    <p:sldId id="1015" r:id="rId28"/>
    <p:sldId id="1016" r:id="rId29"/>
    <p:sldId id="1007" r:id="rId30"/>
    <p:sldId id="1017" r:id="rId31"/>
    <p:sldId id="1018" r:id="rId32"/>
    <p:sldId id="1019" r:id="rId33"/>
    <p:sldId id="1020" r:id="rId34"/>
    <p:sldId id="524" r:id="rId35"/>
    <p:sldId id="521" r:id="rId36"/>
    <p:sldId id="522" r:id="rId37"/>
    <p:sldId id="457" r:id="rId38"/>
    <p:sldId id="1022" r:id="rId39"/>
    <p:sldId id="348" r:id="rId40"/>
    <p:sldId id="258" r:id="rId41"/>
    <p:sldId id="281" r:id="rId42"/>
    <p:sldId id="621" r:id="rId43"/>
    <p:sldId id="1023" r:id="rId44"/>
    <p:sldId id="1024" r:id="rId45"/>
    <p:sldId id="622" r:id="rId46"/>
    <p:sldId id="611" r:id="rId47"/>
    <p:sldId id="612" r:id="rId48"/>
    <p:sldId id="523" r:id="rId49"/>
    <p:sldId id="516" r:id="rId50"/>
    <p:sldId id="458" r:id="rId51"/>
    <p:sldId id="539" r:id="rId52"/>
    <p:sldId id="494" r:id="rId53"/>
    <p:sldId id="1021" r:id="rId54"/>
    <p:sldId id="1029" r:id="rId55"/>
    <p:sldId id="1030" r:id="rId56"/>
    <p:sldId id="1031" r:id="rId57"/>
    <p:sldId id="425" r:id="rId58"/>
    <p:sldId id="1032" r:id="rId59"/>
    <p:sldId id="1033" r:id="rId60"/>
    <p:sldId id="1034" r:id="rId61"/>
    <p:sldId id="1025" r:id="rId62"/>
    <p:sldId id="1026" r:id="rId63"/>
    <p:sldId id="1027" r:id="rId64"/>
    <p:sldId id="1028" r:id="rId65"/>
    <p:sldId id="339" r:id="rId66"/>
    <p:sldId id="1035" r:id="rId6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xsE/fmygO1u7ceUJ09VnA==" hashData="DldautaoR9IdsW7nuruMKi13MI59h49Wr6LlEXt158TUPC0C2x6AZgwmOYE+oCKvNDOe7BPf0KlP+lxcNmAi0Q=="/>
  <p:extLst>
    <p:ext uri="{521415D9-36F7-43E2-AB2F-B90AF26B5E84}">
      <p14:sectionLst xmlns:p14="http://schemas.microsoft.com/office/powerpoint/2010/main">
        <p14:section name="Introduction &amp; Unit Service Concepts - 15 minutes" id="{B1F8449C-36FA-4065-ABD8-28F5BB710FED}">
          <p14:sldIdLst>
            <p14:sldId id="989"/>
            <p14:sldId id="990"/>
            <p14:sldId id="991"/>
            <p14:sldId id="1187"/>
            <p14:sldId id="1188"/>
            <p14:sldId id="465"/>
            <p14:sldId id="1189"/>
            <p14:sldId id="1190"/>
            <p14:sldId id="997"/>
          </p14:sldIdLst>
        </p14:section>
        <p14:section name="Council Functions - 20 minutes" id="{85E82820-520F-43B1-A761-3F8E0FF8C591}">
          <p14:sldIdLst>
            <p14:sldId id="591"/>
            <p14:sldId id="999"/>
            <p14:sldId id="998"/>
            <p14:sldId id="1000"/>
            <p14:sldId id="1001"/>
            <p14:sldId id="1002"/>
            <p14:sldId id="1003"/>
            <p14:sldId id="1004"/>
            <p14:sldId id="1005"/>
            <p14:sldId id="1006"/>
          </p14:sldIdLst>
        </p14:section>
        <p14:section name="Building the Team - 20 minutes" id="{8194DF54-76C3-44F7-AC1B-C5C5DE21B891}">
          <p14:sldIdLst>
            <p14:sldId id="1008"/>
            <p14:sldId id="1009"/>
            <p14:sldId id="1010"/>
            <p14:sldId id="1011"/>
            <p14:sldId id="1012"/>
            <p14:sldId id="1013"/>
            <p14:sldId id="1014"/>
            <p14:sldId id="1015"/>
            <p14:sldId id="1016"/>
            <p14:sldId id="1007"/>
          </p14:sldIdLst>
        </p14:section>
        <p14:section name="Meetings for the Council Commissioner - 20 minutes" id="{0C9F3254-492A-4225-9052-BE5315838945}">
          <p14:sldIdLst>
            <p14:sldId id="1017"/>
            <p14:sldId id="1018"/>
            <p14:sldId id="1019"/>
            <p14:sldId id="1020"/>
          </p14:sldIdLst>
        </p14:section>
        <p14:section name="Monitoring Unit Service - 30 minutes" id="{18222E5E-7BC9-4151-B71A-A04FD910B7E4}">
          <p14:sldIdLst>
            <p14:sldId id="524"/>
            <p14:sldId id="521"/>
            <p14:sldId id="522"/>
            <p14:sldId id="457"/>
            <p14:sldId id="1022"/>
            <p14:sldId id="348"/>
            <p14:sldId id="258"/>
            <p14:sldId id="281"/>
            <p14:sldId id="621"/>
            <p14:sldId id="1023"/>
            <p14:sldId id="1024"/>
            <p14:sldId id="622"/>
            <p14:sldId id="611"/>
            <p14:sldId id="612"/>
            <p14:sldId id="523"/>
            <p14:sldId id="516"/>
            <p14:sldId id="458"/>
            <p14:sldId id="539"/>
            <p14:sldId id="494"/>
            <p14:sldId id="1021"/>
          </p14:sldIdLst>
        </p14:section>
        <p14:section name="Training and Other Resources - 15 minutes" id="{DC6AE9BB-BF50-46A9-815E-DFAD6E38E0BA}">
          <p14:sldIdLst>
            <p14:sldId id="1029"/>
            <p14:sldId id="1030"/>
            <p14:sldId id="1031"/>
            <p14:sldId id="425"/>
            <p14:sldId id="1032"/>
          </p14:sldIdLst>
        </p14:section>
        <p14:section name="Council Service Territories &amp; Natl Service Team - 15 minutes" id="{2D33FBC3-1E11-40BC-A37D-F4DA9A192F90}">
          <p14:sldIdLst>
            <p14:sldId id="1033"/>
            <p14:sldId id="1034"/>
            <p14:sldId id="1025"/>
            <p14:sldId id="1026"/>
            <p14:sldId id="1027"/>
          </p14:sldIdLst>
        </p14:section>
        <p14:section name="Summary and Closing - 10 minutes" id="{AA0F4832-7C7F-4B0C-9FAE-E8ED86BA9DF5}">
          <p14:sldIdLst>
            <p14:sldId id="1028"/>
            <p14:sldId id="339"/>
            <p14:sldId id="1035"/>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A2E058-1697-356F-E2E9-15D93FA41B5D}" name="Becky Chambers" initials="BC" userId="uKKZRf7qrMuxx6HZo0oZii4fieFDnmFl3sa3Itk0/Lc=" providerId="None"/>
  <p188:author id="{CA19906F-0B4B-3DBE-4DE7-6DCE3EE00F07}" name="Dave Fornadel" initials="DF" userId="df6d725405d5bd87" providerId="Windows Live"/>
  <p188:author id="{8A7068EE-B863-56C2-4A5D-8E0C82E612ED}" name="Roberta Hudson" initials="RH" userId="73bcebbf40f06d39" providerId="Windows Live"/>
  <p188:author id="{10B047F6-C4CD-9443-E5A8-1BEE2C8D01F2}" name="Kresha Alvarado" initials="KA" userId="Kresha Alvarado"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71" autoAdjust="0"/>
    <p:restoredTop sz="77361" autoAdjust="0"/>
  </p:normalViewPr>
  <p:slideViewPr>
    <p:cSldViewPr snapToGrid="0">
      <p:cViewPr varScale="1">
        <p:scale>
          <a:sx n="65" d="100"/>
          <a:sy n="65" d="100"/>
        </p:scale>
        <p:origin x="102" y="444"/>
      </p:cViewPr>
      <p:guideLst/>
    </p:cSldViewPr>
  </p:slideViewPr>
  <p:notesTextViewPr>
    <p:cViewPr>
      <p:scale>
        <a:sx n="1" d="1"/>
        <a:sy n="1" d="1"/>
      </p:scale>
      <p:origin x="0" y="0"/>
    </p:cViewPr>
  </p:notesTextViewPr>
  <p:sorterViewPr>
    <p:cViewPr varScale="1">
      <p:scale>
        <a:sx n="1" d="1"/>
        <a:sy n="1" d="1"/>
      </p:scale>
      <p:origin x="0" y="-26562"/>
    </p:cViewPr>
  </p:sorterViewPr>
  <p:notesViewPr>
    <p:cSldViewPr snapToGrid="0">
      <p:cViewPr>
        <p:scale>
          <a:sx n="70" d="100"/>
          <a:sy n="70" d="100"/>
        </p:scale>
        <p:origin x="1476" y="288"/>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microsoft.com/office/2018/10/relationships/authors" Target="author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558CD89-C33F-44AE-81FD-5E2F7628D16B}" type="doc">
      <dgm:prSet loTypeId="urn:microsoft.com/office/officeart/2005/8/layout/arrow5" loCatId="relationship" qsTypeId="urn:microsoft.com/office/officeart/2005/8/quickstyle/simple1" qsCatId="simple" csTypeId="urn:microsoft.com/office/officeart/2005/8/colors/accent1_2" csCatId="accent1" phldr="1"/>
      <dgm:spPr/>
      <dgm:t>
        <a:bodyPr/>
        <a:lstStyle/>
        <a:p>
          <a:endParaRPr lang="en-US"/>
        </a:p>
      </dgm:t>
    </dgm:pt>
    <dgm:pt modelId="{9AF15C88-AD2D-489C-A35F-61E45D0BC3B5}">
      <dgm:prSet custT="1"/>
      <dgm:spPr/>
      <dgm:t>
        <a:bodyPr/>
        <a:lstStyle/>
        <a:p>
          <a:pPr rtl="0"/>
          <a:r>
            <a:rPr lang="en-US" sz="1600" b="1" i="0" baseline="0" dirty="0">
              <a:latin typeface="Calibri"/>
              <a:cs typeface="Calibri"/>
            </a:rPr>
            <a:t>Higher Unit and Youth Retention rate</a:t>
          </a:r>
          <a:endParaRPr lang="en-US" sz="1600" b="1" dirty="0">
            <a:latin typeface="Calibri"/>
            <a:cs typeface="Calibri"/>
          </a:endParaRPr>
        </a:p>
      </dgm:t>
    </dgm:pt>
    <dgm:pt modelId="{D2E7288B-4E19-4C9A-BFC5-B9E8809B328A}" type="parTrans" cxnId="{E604DC25-3885-46C8-BF7C-761AFA46C2EB}">
      <dgm:prSet/>
      <dgm:spPr/>
      <dgm:t>
        <a:bodyPr/>
        <a:lstStyle/>
        <a:p>
          <a:endParaRPr lang="en-US"/>
        </a:p>
      </dgm:t>
    </dgm:pt>
    <dgm:pt modelId="{21C71B46-8C8A-4004-A8F2-8BAAF62A8C9B}" type="sibTrans" cxnId="{E604DC25-3885-46C8-BF7C-761AFA46C2EB}">
      <dgm:prSet/>
      <dgm:spPr/>
      <dgm:t>
        <a:bodyPr/>
        <a:lstStyle/>
        <a:p>
          <a:endParaRPr lang="en-US"/>
        </a:p>
      </dgm:t>
    </dgm:pt>
    <dgm:pt modelId="{71274108-8191-4206-89A5-B06C2595E8A7}">
      <dgm:prSet custT="1"/>
      <dgm:spPr/>
      <dgm:t>
        <a:bodyPr/>
        <a:lstStyle/>
        <a:p>
          <a:r>
            <a:rPr lang="en-US" sz="1600" b="1" i="0" baseline="0" dirty="0"/>
            <a:t>Higher percentage of unit leaders with current Safeguarding Youth Training</a:t>
          </a:r>
          <a:endParaRPr lang="en-US" sz="1600" b="1" dirty="0"/>
        </a:p>
      </dgm:t>
    </dgm:pt>
    <dgm:pt modelId="{26D8DB48-7978-413D-A085-C6AEBE0D7012}" type="parTrans" cxnId="{C3896644-863C-4395-8DF1-8CE8A1194DDE}">
      <dgm:prSet/>
      <dgm:spPr/>
      <dgm:t>
        <a:bodyPr/>
        <a:lstStyle/>
        <a:p>
          <a:endParaRPr lang="en-US"/>
        </a:p>
      </dgm:t>
    </dgm:pt>
    <dgm:pt modelId="{3A29D21B-547B-49A6-B6AB-495DD93D2F45}" type="sibTrans" cxnId="{C3896644-863C-4395-8DF1-8CE8A1194DDE}">
      <dgm:prSet/>
      <dgm:spPr/>
      <dgm:t>
        <a:bodyPr/>
        <a:lstStyle/>
        <a:p>
          <a:endParaRPr lang="en-US"/>
        </a:p>
      </dgm:t>
    </dgm:pt>
    <dgm:pt modelId="{9A2BC657-1DD6-47FC-BDC7-52B5AFF204E3}">
      <dgm:prSet custT="1"/>
      <dgm:spPr/>
      <dgm:t>
        <a:bodyPr/>
        <a:lstStyle/>
        <a:p>
          <a:r>
            <a:rPr lang="en-US" sz="1600" b="1" dirty="0"/>
            <a:t>Higher percentage of unit leaders with current position-specific training</a:t>
          </a:r>
        </a:p>
      </dgm:t>
    </dgm:pt>
    <dgm:pt modelId="{22F8FEC1-DBF3-4C7A-86C9-A36FF9C3FF80}" type="parTrans" cxnId="{EF6AFC0F-3D74-48E4-9DFF-8B81B0D20C9B}">
      <dgm:prSet/>
      <dgm:spPr/>
      <dgm:t>
        <a:bodyPr/>
        <a:lstStyle/>
        <a:p>
          <a:endParaRPr lang="en-US"/>
        </a:p>
      </dgm:t>
    </dgm:pt>
    <dgm:pt modelId="{2D8E30FF-5E75-4343-979E-64570EACB8E2}" type="sibTrans" cxnId="{EF6AFC0F-3D74-48E4-9DFF-8B81B0D20C9B}">
      <dgm:prSet/>
      <dgm:spPr/>
      <dgm:t>
        <a:bodyPr/>
        <a:lstStyle/>
        <a:p>
          <a:endParaRPr lang="en-US"/>
        </a:p>
      </dgm:t>
    </dgm:pt>
    <dgm:pt modelId="{41D11D42-2B43-454E-9172-FFD359D8E3B5}">
      <dgm:prSet custT="1"/>
      <dgm:spPr/>
      <dgm:t>
        <a:bodyPr/>
        <a:lstStyle/>
        <a:p>
          <a:r>
            <a:rPr lang="en-US" sz="1600" b="1" dirty="0"/>
            <a:t>Higher percentage of units renewing their charter on time</a:t>
          </a:r>
          <a:r>
            <a:rPr lang="en-US" sz="1800" b="1" dirty="0"/>
            <a:t>.</a:t>
          </a:r>
        </a:p>
      </dgm:t>
    </dgm:pt>
    <dgm:pt modelId="{833D3E49-AC87-420A-841C-CAD943F46988}" type="parTrans" cxnId="{DE5A80B5-E6EC-481A-97DD-9D4B77B9025A}">
      <dgm:prSet/>
      <dgm:spPr/>
      <dgm:t>
        <a:bodyPr/>
        <a:lstStyle/>
        <a:p>
          <a:endParaRPr lang="en-US"/>
        </a:p>
      </dgm:t>
    </dgm:pt>
    <dgm:pt modelId="{7D51A659-2FA1-45D1-8436-4A611A59EA9F}" type="sibTrans" cxnId="{DE5A80B5-E6EC-481A-97DD-9D4B77B9025A}">
      <dgm:prSet/>
      <dgm:spPr/>
      <dgm:t>
        <a:bodyPr/>
        <a:lstStyle/>
        <a:p>
          <a:endParaRPr lang="en-US"/>
        </a:p>
      </dgm:t>
    </dgm:pt>
    <dgm:pt modelId="{C97D09FA-9A52-4B90-964B-9C25FA0DFFDA}" type="pres">
      <dgm:prSet presAssocID="{7558CD89-C33F-44AE-81FD-5E2F7628D16B}" presName="diagram" presStyleCnt="0">
        <dgm:presLayoutVars>
          <dgm:dir/>
          <dgm:resizeHandles val="exact"/>
        </dgm:presLayoutVars>
      </dgm:prSet>
      <dgm:spPr/>
    </dgm:pt>
    <dgm:pt modelId="{236A608F-2588-4797-BFE2-275827B75EC4}" type="pres">
      <dgm:prSet presAssocID="{9AF15C88-AD2D-489C-A35F-61E45D0BC3B5}" presName="arrow" presStyleLbl="node1" presStyleIdx="0" presStyleCnt="4" custScaleX="126015" custScaleY="99227" custRadScaleRad="74775" custRadScaleInc="-8057">
        <dgm:presLayoutVars>
          <dgm:bulletEnabled val="1"/>
        </dgm:presLayoutVars>
      </dgm:prSet>
      <dgm:spPr/>
    </dgm:pt>
    <dgm:pt modelId="{FF46ADC9-50FD-4F68-996B-B5C21880240D}" type="pres">
      <dgm:prSet presAssocID="{71274108-8191-4206-89A5-B06C2595E8A7}" presName="arrow" presStyleLbl="node1" presStyleIdx="1" presStyleCnt="4" custScaleX="116516" custScaleY="127382" custRadScaleRad="136286" custRadScaleInc="4673">
        <dgm:presLayoutVars>
          <dgm:bulletEnabled val="1"/>
        </dgm:presLayoutVars>
      </dgm:prSet>
      <dgm:spPr/>
    </dgm:pt>
    <dgm:pt modelId="{CEB3DB82-F0D4-4759-AAC7-DEC508DEE9A2}" type="pres">
      <dgm:prSet presAssocID="{9A2BC657-1DD6-47FC-BDC7-52B5AFF204E3}" presName="arrow" presStyleLbl="node1" presStyleIdx="2" presStyleCnt="4" custScaleX="124838" custScaleY="121224" custRadScaleRad="88459" custRadScaleInc="6805">
        <dgm:presLayoutVars>
          <dgm:bulletEnabled val="1"/>
        </dgm:presLayoutVars>
      </dgm:prSet>
      <dgm:spPr/>
    </dgm:pt>
    <dgm:pt modelId="{EC17DECB-9114-4FD6-9DDC-EA4213EFD5D0}" type="pres">
      <dgm:prSet presAssocID="{41D11D42-2B43-454E-9172-FFD359D8E3B5}" presName="arrow" presStyleLbl="node1" presStyleIdx="3" presStyleCnt="4" custScaleX="107558" custScaleY="129817" custRadScaleRad="152235" custRadScaleInc="-5673">
        <dgm:presLayoutVars>
          <dgm:bulletEnabled val="1"/>
        </dgm:presLayoutVars>
      </dgm:prSet>
      <dgm:spPr/>
    </dgm:pt>
  </dgm:ptLst>
  <dgm:cxnLst>
    <dgm:cxn modelId="{EF6AFC0F-3D74-48E4-9DFF-8B81B0D20C9B}" srcId="{7558CD89-C33F-44AE-81FD-5E2F7628D16B}" destId="{9A2BC657-1DD6-47FC-BDC7-52B5AFF204E3}" srcOrd="2" destOrd="0" parTransId="{22F8FEC1-DBF3-4C7A-86C9-A36FF9C3FF80}" sibTransId="{2D8E30FF-5E75-4343-979E-64570EACB8E2}"/>
    <dgm:cxn modelId="{E604DC25-3885-46C8-BF7C-761AFA46C2EB}" srcId="{7558CD89-C33F-44AE-81FD-5E2F7628D16B}" destId="{9AF15C88-AD2D-489C-A35F-61E45D0BC3B5}" srcOrd="0" destOrd="0" parTransId="{D2E7288B-4E19-4C9A-BFC5-B9E8809B328A}" sibTransId="{21C71B46-8C8A-4004-A8F2-8BAAF62A8C9B}"/>
    <dgm:cxn modelId="{C3896644-863C-4395-8DF1-8CE8A1194DDE}" srcId="{7558CD89-C33F-44AE-81FD-5E2F7628D16B}" destId="{71274108-8191-4206-89A5-B06C2595E8A7}" srcOrd="1" destOrd="0" parTransId="{26D8DB48-7978-413D-A085-C6AEBE0D7012}" sibTransId="{3A29D21B-547B-49A6-B6AB-495DD93D2F45}"/>
    <dgm:cxn modelId="{0B414750-7BDF-4FCA-9DC9-BDFFC616C8D9}" type="presOf" srcId="{41D11D42-2B43-454E-9172-FFD359D8E3B5}" destId="{EC17DECB-9114-4FD6-9DDC-EA4213EFD5D0}" srcOrd="0" destOrd="0" presId="urn:microsoft.com/office/officeart/2005/8/layout/arrow5"/>
    <dgm:cxn modelId="{67DD7551-967F-42EF-9FB2-1685843FCDA1}" type="presOf" srcId="{71274108-8191-4206-89A5-B06C2595E8A7}" destId="{FF46ADC9-50FD-4F68-996B-B5C21880240D}" srcOrd="0" destOrd="0" presId="urn:microsoft.com/office/officeart/2005/8/layout/arrow5"/>
    <dgm:cxn modelId="{111F4A53-903F-4A5A-9C67-787F4E65C2ED}" type="presOf" srcId="{9AF15C88-AD2D-489C-A35F-61E45D0BC3B5}" destId="{236A608F-2588-4797-BFE2-275827B75EC4}" srcOrd="0" destOrd="0" presId="urn:microsoft.com/office/officeart/2005/8/layout/arrow5"/>
    <dgm:cxn modelId="{DE5A80B5-E6EC-481A-97DD-9D4B77B9025A}" srcId="{7558CD89-C33F-44AE-81FD-5E2F7628D16B}" destId="{41D11D42-2B43-454E-9172-FFD359D8E3B5}" srcOrd="3" destOrd="0" parTransId="{833D3E49-AC87-420A-841C-CAD943F46988}" sibTransId="{7D51A659-2FA1-45D1-8436-4A611A59EA9F}"/>
    <dgm:cxn modelId="{F4A620C9-92B4-4116-9C41-2E2853AAAEBA}" type="presOf" srcId="{9A2BC657-1DD6-47FC-BDC7-52B5AFF204E3}" destId="{CEB3DB82-F0D4-4759-AAC7-DEC508DEE9A2}" srcOrd="0" destOrd="0" presId="urn:microsoft.com/office/officeart/2005/8/layout/arrow5"/>
    <dgm:cxn modelId="{A3595AD7-2186-49C9-A468-6B934B61475B}" type="presOf" srcId="{7558CD89-C33F-44AE-81FD-5E2F7628D16B}" destId="{C97D09FA-9A52-4B90-964B-9C25FA0DFFDA}" srcOrd="0" destOrd="0" presId="urn:microsoft.com/office/officeart/2005/8/layout/arrow5"/>
    <dgm:cxn modelId="{13C47F39-8B77-45CF-A283-07C8DC059A89}" type="presParOf" srcId="{C97D09FA-9A52-4B90-964B-9C25FA0DFFDA}" destId="{236A608F-2588-4797-BFE2-275827B75EC4}" srcOrd="0" destOrd="0" presId="urn:microsoft.com/office/officeart/2005/8/layout/arrow5"/>
    <dgm:cxn modelId="{4C06B26D-A00F-43B6-BBCC-7DF1424B0D23}" type="presParOf" srcId="{C97D09FA-9A52-4B90-964B-9C25FA0DFFDA}" destId="{FF46ADC9-50FD-4F68-996B-B5C21880240D}" srcOrd="1" destOrd="0" presId="urn:microsoft.com/office/officeart/2005/8/layout/arrow5"/>
    <dgm:cxn modelId="{D0116BF4-0AAD-4276-B25D-1CD7A051CD5A}" type="presParOf" srcId="{C97D09FA-9A52-4B90-964B-9C25FA0DFFDA}" destId="{CEB3DB82-F0D4-4759-AAC7-DEC508DEE9A2}" srcOrd="2" destOrd="0" presId="urn:microsoft.com/office/officeart/2005/8/layout/arrow5"/>
    <dgm:cxn modelId="{AE349424-7FA6-40A0-8BEA-BBDE30E187F8}" type="presParOf" srcId="{C97D09FA-9A52-4B90-964B-9C25FA0DFFDA}" destId="{EC17DECB-9114-4FD6-9DDC-EA4213EFD5D0}" srcOrd="3" destOrd="0" presId="urn:microsoft.com/office/officeart/2005/8/layout/arrow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36A608F-2588-4797-BFE2-275827B75EC4}">
      <dsp:nvSpPr>
        <dsp:cNvPr id="0" name=""/>
        <dsp:cNvSpPr/>
      </dsp:nvSpPr>
      <dsp:spPr>
        <a:xfrm>
          <a:off x="2421635" y="297217"/>
          <a:ext cx="2602537" cy="2049295"/>
        </a:xfrm>
        <a:prstGeom prst="downArrow">
          <a:avLst>
            <a:gd name="adj1" fmla="val 50000"/>
            <a:gd name="adj2" fmla="val 3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rtl="0">
            <a:lnSpc>
              <a:spcPct val="90000"/>
            </a:lnSpc>
            <a:spcBef>
              <a:spcPct val="0"/>
            </a:spcBef>
            <a:spcAft>
              <a:spcPct val="35000"/>
            </a:spcAft>
            <a:buNone/>
          </a:pPr>
          <a:r>
            <a:rPr lang="en-US" sz="1600" b="1" i="0" kern="1200" baseline="0" dirty="0">
              <a:latin typeface="Calibri"/>
              <a:cs typeface="Calibri"/>
            </a:rPr>
            <a:t>Higher Unit and Youth Retention rate</a:t>
          </a:r>
          <a:endParaRPr lang="en-US" sz="1600" b="1" kern="1200" dirty="0">
            <a:latin typeface="Calibri"/>
            <a:cs typeface="Calibri"/>
          </a:endParaRPr>
        </a:p>
      </dsp:txBody>
      <dsp:txXfrm>
        <a:off x="3072269" y="297217"/>
        <a:ext cx="1301269" cy="1690668"/>
      </dsp:txXfrm>
    </dsp:sp>
    <dsp:sp modelId="{FF46ADC9-50FD-4F68-996B-B5C21880240D}">
      <dsp:nvSpPr>
        <dsp:cNvPr id="0" name=""/>
        <dsp:cNvSpPr/>
      </dsp:nvSpPr>
      <dsp:spPr>
        <a:xfrm rot="5400000">
          <a:off x="4786584" y="1319147"/>
          <a:ext cx="2406358" cy="2630769"/>
        </a:xfrm>
        <a:prstGeom prst="downArrow">
          <a:avLst>
            <a:gd name="adj1" fmla="val 50000"/>
            <a:gd name="adj2" fmla="val 3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US" sz="1600" b="1" i="0" kern="1200" baseline="0" dirty="0"/>
            <a:t>Higher percentage of unit leaders with current Safeguarding Youth Training</a:t>
          </a:r>
          <a:endParaRPr lang="en-US" sz="1600" b="1" kern="1200" dirty="0"/>
        </a:p>
      </dsp:txBody>
      <dsp:txXfrm rot="-5400000">
        <a:off x="5095492" y="2032942"/>
        <a:ext cx="2209656" cy="1203179"/>
      </dsp:txXfrm>
    </dsp:sp>
    <dsp:sp modelId="{CEB3DB82-F0D4-4759-AAC7-DEC508DEE9A2}">
      <dsp:nvSpPr>
        <dsp:cNvPr id="0" name=""/>
        <dsp:cNvSpPr/>
      </dsp:nvSpPr>
      <dsp:spPr>
        <a:xfrm rot="10800000">
          <a:off x="2433798" y="2598518"/>
          <a:ext cx="2578229" cy="2503591"/>
        </a:xfrm>
        <a:prstGeom prst="downArrow">
          <a:avLst>
            <a:gd name="adj1" fmla="val 50000"/>
            <a:gd name="adj2" fmla="val 3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US" sz="1600" b="1" kern="1200" dirty="0"/>
            <a:t>Higher percentage of unit leaders with current position-specific training</a:t>
          </a:r>
        </a:p>
      </dsp:txBody>
      <dsp:txXfrm rot="10800000">
        <a:off x="3078355" y="3036646"/>
        <a:ext cx="1289115" cy="2065463"/>
      </dsp:txXfrm>
    </dsp:sp>
    <dsp:sp modelId="{EC17DECB-9114-4FD6-9DDC-EA4213EFD5D0}">
      <dsp:nvSpPr>
        <dsp:cNvPr id="0" name=""/>
        <dsp:cNvSpPr/>
      </dsp:nvSpPr>
      <dsp:spPr>
        <a:xfrm rot="16200000">
          <a:off x="394718" y="1349413"/>
          <a:ext cx="2221352" cy="2681058"/>
        </a:xfrm>
        <a:prstGeom prst="downArrow">
          <a:avLst>
            <a:gd name="adj1" fmla="val 50000"/>
            <a:gd name="adj2" fmla="val 3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US" sz="1600" b="1" kern="1200" dirty="0"/>
            <a:t>Higher percentage of units renewing their charter on time</a:t>
          </a:r>
          <a:r>
            <a:rPr lang="en-US" sz="1800" b="1" kern="1200" dirty="0"/>
            <a:t>.</a:t>
          </a:r>
        </a:p>
      </dsp:txBody>
      <dsp:txXfrm rot="5400000">
        <a:off x="164866" y="2134604"/>
        <a:ext cx="2292321" cy="1110676"/>
      </dsp:txXfrm>
    </dsp:sp>
  </dsp:spTree>
</dsp:drawing>
</file>

<file path=ppt/diagrams/layout1.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F19AA76-2B39-48A7-B9AA-716D371C8DFA}" type="datetimeFigureOut">
              <a:rPr lang="en-US" smtClean="0"/>
              <a:t>8/27/2025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30F440A-2B33-4854-902B-DE4B773B9101}" type="slidenum">
              <a:rPr lang="en-US" smtClean="0"/>
              <a:t>‹#›</a:t>
            </a:fld>
            <a:endParaRPr lang="en-US"/>
          </a:p>
        </p:txBody>
      </p:sp>
    </p:spTree>
    <p:extLst>
      <p:ext uri="{BB962C8B-B14F-4D97-AF65-F5344CB8AC3E}">
        <p14:creationId xmlns:p14="http://schemas.microsoft.com/office/powerpoint/2010/main" val="13697692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3" Type="http://schemas.openxmlformats.org/officeDocument/2006/relationships/hyperlink" Target="https://www.scouting.org/commissioners/recognition/" TargetMode="External"/><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3" Type="http://schemas.openxmlformats.org/officeDocument/2006/relationships/hyperlink" Target="https://www.scouting.org/commissioners/manuals/" TargetMode="External"/><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3" Type="http://schemas.openxmlformats.org/officeDocument/2006/relationships/hyperlink" Target="https://www.scouting.org/health-and-safety/gss/toc/" TargetMode="External"/><Relationship Id="rId2" Type="http://schemas.openxmlformats.org/officeDocument/2006/relationships/slide" Target="../slides/slide58.xml"/><Relationship Id="rId1" Type="http://schemas.openxmlformats.org/officeDocument/2006/relationships/notesMaster" Target="../notesMasters/notesMaster1.xml"/><Relationship Id="rId4" Type="http://schemas.openxmlformats.org/officeDocument/2006/relationships/hyperlink" Target="https://filestore.scouting.org/filestore/commissioner/pdf/33161.pdf?_gl=1*t08m1k*_ga*MTgyODg3OTc0MS4xNzQzMzY2MTg4*_ga_20G0JHESG4*czE3NTQzOTUzNzkkbzE0NyRnMSR0MTc1NDM5Njc1NCRqMjAkbDAkaDA.*_gcl_au*ODQwOTE3OTEwLjE3NTEyOTYwOTI.&amp;_ga=2.58054060.76946299.1754061139-1828879741.1743366188" TargetMode="Externa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24050" y="666750"/>
            <a:ext cx="3009900" cy="1693863"/>
          </a:xfrm>
        </p:spPr>
      </p:sp>
      <p:sp>
        <p:nvSpPr>
          <p:cNvPr id="3" name="Notes Placeholder 2"/>
          <p:cNvSpPr>
            <a:spLocks noGrp="1"/>
          </p:cNvSpPr>
          <p:nvPr>
            <p:ph type="body" idx="1"/>
          </p:nvPr>
        </p:nvSpPr>
        <p:spPr>
          <a:xfrm>
            <a:off x="685800" y="3182938"/>
            <a:ext cx="5486400" cy="3600450"/>
          </a:xfrm>
        </p:spPr>
        <p:txBody>
          <a:bodyPr/>
          <a:lstStyle/>
          <a:p>
            <a:pPr marL="0" marR="0">
              <a:spcBef>
                <a:spcPts val="0"/>
              </a:spcBef>
              <a:spcAft>
                <a:spcPts val="0"/>
              </a:spcAft>
            </a:pPr>
            <a:r>
              <a:rPr lang="en-US" dirty="0">
                <a:effectLst/>
                <a:ea typeface="Times New Roman" panose="02020603050405020304" pitchFamily="18" charset="0"/>
              </a:rPr>
              <a:t>Welcome to Council and Assistant Council Commissioner Position-Specific Training. </a:t>
            </a:r>
          </a:p>
          <a:p>
            <a:pPr marL="0" marR="0">
              <a:spcBef>
                <a:spcPts val="0"/>
              </a:spcBef>
              <a:spcAft>
                <a:spcPts val="0"/>
              </a:spcAft>
            </a:pPr>
            <a:endParaRPr lang="en-US" dirty="0">
              <a:effectLst/>
              <a:ea typeface="Times New Roman" panose="02020603050405020304" pitchFamily="18" charset="0"/>
            </a:endParaRPr>
          </a:p>
          <a:p>
            <a:pPr marL="0" marR="0">
              <a:spcBef>
                <a:spcPts val="0"/>
              </a:spcBef>
              <a:spcAft>
                <a:spcPts val="0"/>
              </a:spcAft>
            </a:pPr>
            <a:r>
              <a:rPr lang="en-US" dirty="0">
                <a:effectLst/>
                <a:ea typeface="Times New Roman" panose="02020603050405020304" pitchFamily="18" charset="0"/>
              </a:rPr>
              <a:t>Congratulations on being chosen to serve in these crucial positions. Your acceptance of this challenge demonstrates your dedication, and we appreciate your commitment to serving.  </a:t>
            </a:r>
          </a:p>
          <a:p>
            <a:pPr marL="0" marR="0">
              <a:spcBef>
                <a:spcPts val="0"/>
              </a:spcBef>
              <a:spcAft>
                <a:spcPts val="0"/>
              </a:spcAft>
            </a:pPr>
            <a:endParaRPr lang="en-US" dirty="0">
              <a:effectLst/>
              <a:ea typeface="Times New Roman" panose="02020603050405020304" pitchFamily="18" charset="0"/>
            </a:endParaRPr>
          </a:p>
          <a:p>
            <a:pPr marL="0" marR="0">
              <a:spcBef>
                <a:spcPts val="0"/>
              </a:spcBef>
              <a:spcAft>
                <a:spcPts val="0"/>
              </a:spcAft>
            </a:pPr>
            <a:r>
              <a:rPr lang="en-US" dirty="0">
                <a:effectLst/>
                <a:ea typeface="Times New Roman" panose="02020603050405020304" pitchFamily="18" charset="0"/>
              </a:rPr>
              <a:t>Introduce instructors.  If time allows, also have participant introductions. </a:t>
            </a:r>
          </a:p>
          <a:p>
            <a:pPr marL="0" marR="635">
              <a:spcBef>
                <a:spcPts val="0"/>
              </a:spcBef>
              <a:spcAft>
                <a:spcPts val="0"/>
              </a:spcAft>
            </a:pPr>
            <a:r>
              <a:rPr lang="en-US" dirty="0">
                <a:effectLst/>
                <a:ea typeface="Times New Roman" panose="02020603050405020304" pitchFamily="18" charset="0"/>
              </a:rPr>
              <a:t> </a:t>
            </a:r>
          </a:p>
          <a:p>
            <a:pPr marL="0" marR="635">
              <a:spcBef>
                <a:spcPts val="0"/>
              </a:spcBef>
              <a:spcAft>
                <a:spcPts val="0"/>
              </a:spcAft>
            </a:pPr>
            <a:r>
              <a:rPr lang="en-US" dirty="0">
                <a:effectLst/>
                <a:ea typeface="Times New Roman" panose="02020603050405020304" pitchFamily="18" charset="0"/>
              </a:rPr>
              <a:t>This session will provide newly appointed council and assistant council commissioners with key information needed to begin a successful term of service.  </a:t>
            </a:r>
          </a:p>
          <a:p>
            <a:pPr marL="0" marR="1157605">
              <a:spcBef>
                <a:spcPts val="0"/>
              </a:spcBef>
              <a:spcAft>
                <a:spcPts val="0"/>
              </a:spcAft>
            </a:pPr>
            <a:r>
              <a:rPr lang="en-US" dirty="0">
                <a:effectLst/>
                <a:ea typeface="Times New Roman" panose="02020603050405020304" pitchFamily="18" charset="0"/>
              </a:rPr>
              <a:t> </a:t>
            </a:r>
          </a:p>
          <a:p>
            <a:pPr marR="1157605"/>
            <a:r>
              <a:rPr lang="en-US" dirty="0">
                <a:effectLst/>
                <a:ea typeface="Times New Roman" panose="02020603050405020304" pitchFamily="18" charset="0"/>
              </a:rPr>
              <a:t>For virtual training: Raise your hand for questions or enter them into Chat – we will answer when we can. Please mute unless we have a question for the group or discussion time. </a:t>
            </a:r>
          </a:p>
          <a:p>
            <a:pPr marL="0" marR="0">
              <a:lnSpc>
                <a:spcPct val="107000"/>
              </a:lnSpc>
              <a:spcBef>
                <a:spcPts val="0"/>
              </a:spcBef>
              <a:spcAft>
                <a:spcPts val="480"/>
              </a:spcAft>
            </a:pPr>
            <a:r>
              <a:rPr lang="en-US" dirty="0">
                <a:effectLst/>
                <a:ea typeface="Times New Roman" panose="02020603050405020304" pitchFamily="18" charset="0"/>
              </a:rPr>
              <a:t> </a:t>
            </a:r>
          </a:p>
        </p:txBody>
      </p:sp>
      <p:sp>
        <p:nvSpPr>
          <p:cNvPr id="4" name="Slide Number Placeholder 3"/>
          <p:cNvSpPr>
            <a:spLocks noGrp="1"/>
          </p:cNvSpPr>
          <p:nvPr>
            <p:ph type="sldNum" sz="quarter" idx="5"/>
          </p:nvPr>
        </p:nvSpPr>
        <p:spPr/>
        <p:txBody>
          <a:bodyPr/>
          <a:lstStyle/>
          <a:p>
            <a:fld id="{14291AA4-A2DD-4BC1-BADB-D354EB139AA1}" type="slidenum">
              <a:rPr lang="en-US" smtClean="0"/>
              <a:t>1</a:t>
            </a:fld>
            <a:endParaRPr lang="en-US" dirty="0"/>
          </a:p>
        </p:txBody>
      </p:sp>
    </p:spTree>
    <p:extLst>
      <p:ext uri="{BB962C8B-B14F-4D97-AF65-F5344CB8AC3E}">
        <p14:creationId xmlns:p14="http://schemas.microsoft.com/office/powerpoint/2010/main" val="26616618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25500B-7685-B508-7BA4-19906C9319F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20DA5C0-93AF-976D-A8DF-D9D9BCCD5844}"/>
              </a:ext>
            </a:extLst>
          </p:cNvPr>
          <p:cNvSpPr>
            <a:spLocks noGrp="1" noRot="1" noChangeAspect="1"/>
          </p:cNvSpPr>
          <p:nvPr>
            <p:ph type="sldImg"/>
          </p:nvPr>
        </p:nvSpPr>
        <p:spPr>
          <a:xfrm>
            <a:off x="2109788" y="414338"/>
            <a:ext cx="3095625" cy="1741487"/>
          </a:xfrm>
        </p:spPr>
      </p:sp>
      <p:sp>
        <p:nvSpPr>
          <p:cNvPr id="3" name="Notes Placeholder 2">
            <a:extLst>
              <a:ext uri="{FF2B5EF4-FFF2-40B4-BE49-F238E27FC236}">
                <a16:creationId xmlns:a16="http://schemas.microsoft.com/office/drawing/2014/main" id="{BD885DCA-83A2-16E6-8263-AFD7526A5F63}"/>
              </a:ext>
            </a:extLst>
          </p:cNvPr>
          <p:cNvSpPr>
            <a:spLocks noGrp="1"/>
          </p:cNvSpPr>
          <p:nvPr>
            <p:ph type="body" idx="1"/>
          </p:nvPr>
        </p:nvSpPr>
        <p:spPr>
          <a:xfrm>
            <a:off x="528983" y="2455168"/>
            <a:ext cx="5800034" cy="5180874"/>
          </a:xfrm>
        </p:spPr>
        <p:txBody>
          <a:bodyPr/>
          <a:lstStyle/>
          <a:p>
            <a:r>
              <a:rPr lang="en-US" sz="1200" b="1" dirty="0">
                <a:effectLst/>
                <a:latin typeface="Calibri" panose="020F0502020204030204" pitchFamily="34" charset="0"/>
                <a:ea typeface="Calibri" panose="020F0502020204030204" pitchFamily="34" charset="0"/>
                <a:cs typeface="Times New Roman" panose="02020603050405020304" pitchFamily="18" charset="0"/>
              </a:rPr>
              <a:t>Four Council Functions</a:t>
            </a:r>
          </a:p>
          <a:p>
            <a:r>
              <a:rPr lang="en-US" sz="1200" kern="1200" dirty="0">
                <a:solidFill>
                  <a:schemeClr val="tx1"/>
                </a:solidFill>
                <a:effectLst/>
                <a:latin typeface="+mn-lt"/>
                <a:ea typeface="+mn-ea"/>
                <a:cs typeface="+mn-cs"/>
              </a:rPr>
              <a:t>Councils are responsible for carrying out four standard functions,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Membership</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Fund Development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Program</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Unit Service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These four functions are the pieces to the puzzle that make up your Council. You have a role in supporting each function, but your primary focus is unit service.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Let’s take a brief look at each function, starting with membership:</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Local councils are chartered to involve an increasing number of youth in a quality program. Councils maintain the standards and policies of Scouting America, while also providing adequate leadership and financial support. It is the responsibility of the council to provide leadership and supervision for all program activities within the territory covered by its charter, in a manner that ensures compliance with the provisions of the Charter and Bylaws of Scouting America.</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Fund development ensures an adequate budget for conducting successful council operations. Just as the council is a method of mobilizing local personnel and organizational resources, it is also a method of mobilizing local dollars for the successful promotion of the Scouting program. Council activities include program and training opportunities for youth and volunteers, such as Council summer camps, Wood Badge, University of Scouting, National Youth Leader Training, Cub-o-</a:t>
            </a:r>
            <a:r>
              <a:rPr lang="en-US" sz="1200" kern="1200" dirty="0" err="1">
                <a:solidFill>
                  <a:schemeClr val="tx1"/>
                </a:solidFill>
                <a:effectLst/>
                <a:latin typeface="+mn-lt"/>
                <a:ea typeface="+mn-ea"/>
                <a:cs typeface="+mn-cs"/>
              </a:rPr>
              <a:t>ree</a:t>
            </a:r>
            <a:r>
              <a:rPr lang="en-US" sz="1200" kern="1200" dirty="0">
                <a:solidFill>
                  <a:schemeClr val="tx1"/>
                </a:solidFill>
                <a:effectLst/>
                <a:latin typeface="+mn-lt"/>
                <a:ea typeface="+mn-ea"/>
                <a:cs typeface="+mn-cs"/>
              </a:rPr>
              <a:t>, and recognition banquets.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The council’s program responsibility to the chartered organizations is to help organizations run a successful unit or units, building Scouting into the organization’s own program so that the organization benefits from the relationship. On the other hand, the council ensures that the organization lives up to its agreement to adhere to Scouting policy and maintain a high-quality program. While this responsibility applies to all phases of the program, several points are specifically emphasized.</a:t>
            </a:r>
          </a:p>
          <a:p>
            <a:pPr marL="171450" marR="0" indent="-171450">
              <a:lnSpc>
                <a:spcPct val="115000"/>
              </a:lnSpc>
              <a:spcAft>
                <a:spcPts val="1000"/>
              </a:spcAft>
              <a:buFont typeface="Arial" panose="020B0604020202020204" pitchFamily="34" charset="0"/>
              <a:buChar char="•"/>
            </a:pPr>
            <a:r>
              <a:rPr lang="en-US" sz="1200" dirty="0">
                <a:effectLst/>
                <a:latin typeface="+mn-lt"/>
                <a:ea typeface="Calibri" panose="020F0502020204030204" pitchFamily="34" charset="0"/>
                <a:cs typeface="Calibri" panose="020F0502020204030204" pitchFamily="34" charset="0"/>
              </a:rPr>
              <a:t>There is only one council service to a unit that is constant, and that is the friendly personal help given by the unit commissioner. This person must be available to offer advice, program suggestions, and support unit leaders. Commissioners are available to help units better serve more youth through Scouting. A unit is the basic structure operated by a chartered organization to deliver Scouting America’s programs to youth members. Unless Scouting units are strong and efficient, the program won’t attract or retain scouts or adult volunteers. No matter how well organized the council is, the program delivery system stalls or fails with the weak units</a:t>
            </a:r>
          </a:p>
          <a:p>
            <a:pPr marL="0" marR="0" lvl="0" indent="0" algn="l" defTabSz="914400" rtl="0" eaLnBrk="1" fontAlgn="auto" latinLnBrk="0" hangingPunct="1">
              <a:lnSpc>
                <a:spcPct val="115000"/>
              </a:lnSpc>
              <a:spcBef>
                <a:spcPts val="0"/>
              </a:spcBef>
              <a:spcAft>
                <a:spcPts val="1000"/>
              </a:spcAft>
              <a:buClrTx/>
              <a:buSzTx/>
              <a:buFont typeface="Arial" panose="020B0604020202020204" pitchFamily="34" charset="0"/>
              <a:buNone/>
              <a:tabLst/>
              <a:defRPr/>
            </a:pPr>
            <a:endParaRPr lang="en-US" sz="1200" kern="1200" dirty="0">
              <a:solidFill>
                <a:schemeClr val="tx1"/>
              </a:solidFill>
              <a:effectLst/>
              <a:latin typeface="+mn-lt"/>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15000"/>
              </a:lnSpc>
              <a:spcBef>
                <a:spcPts val="0"/>
              </a:spcBef>
              <a:spcAft>
                <a:spcPts val="100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These same four functions are mirrored at the district level within its area(s) of responsibility. </a:t>
            </a:r>
          </a:p>
          <a:p>
            <a:pPr marL="171450" marR="0" indent="-171450">
              <a:lnSpc>
                <a:spcPct val="115000"/>
              </a:lnSpc>
              <a:spcAft>
                <a:spcPts val="1000"/>
              </a:spcAft>
              <a:buFont typeface="Arial" panose="020B0604020202020204" pitchFamily="34" charset="0"/>
              <a:buChar char="•"/>
            </a:pPr>
            <a:endParaRPr lang="en-US" sz="1200" dirty="0">
              <a:effectLst/>
              <a:latin typeface="+mn-lt"/>
              <a:ea typeface="Calibri" panose="020F0502020204030204" pitchFamily="34" charset="0"/>
              <a:cs typeface="Times New Roman" panose="02020603050405020304" pitchFamily="18"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21D3629F-F517-C4C9-63B9-7F4DA6530BC6}"/>
              </a:ext>
            </a:extLst>
          </p:cNvPr>
          <p:cNvSpPr>
            <a:spLocks noGrp="1"/>
          </p:cNvSpPr>
          <p:nvPr>
            <p:ph type="sldNum" sz="quarter" idx="10"/>
          </p:nvPr>
        </p:nvSpPr>
        <p:spPr/>
        <p:txBody>
          <a:bodyPr/>
          <a:lstStyle/>
          <a:p>
            <a:fld id="{959046A0-4F4D-4272-874D-9474BCDE7E84}" type="slidenum">
              <a:rPr lang="en-US" smtClean="0"/>
              <a:t>10</a:t>
            </a:fld>
            <a:endParaRPr lang="en-US" dirty="0"/>
          </a:p>
        </p:txBody>
      </p:sp>
    </p:spTree>
    <p:extLst>
      <p:ext uri="{BB962C8B-B14F-4D97-AF65-F5344CB8AC3E}">
        <p14:creationId xmlns:p14="http://schemas.microsoft.com/office/powerpoint/2010/main" val="29867230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02794D-3928-1EE2-15FC-621B8CDDB1D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D134AF6-FCA7-D1B1-33B0-7257E7B09F8A}"/>
              </a:ext>
            </a:extLst>
          </p:cNvPr>
          <p:cNvSpPr>
            <a:spLocks noGrp="1" noRot="1" noChangeAspect="1"/>
          </p:cNvSpPr>
          <p:nvPr>
            <p:ph type="sldImg"/>
          </p:nvPr>
        </p:nvSpPr>
        <p:spPr>
          <a:xfrm>
            <a:off x="2109788" y="414338"/>
            <a:ext cx="3095625" cy="1741487"/>
          </a:xfrm>
        </p:spPr>
      </p:sp>
      <p:sp>
        <p:nvSpPr>
          <p:cNvPr id="3" name="Notes Placeholder 2">
            <a:extLst>
              <a:ext uri="{FF2B5EF4-FFF2-40B4-BE49-F238E27FC236}">
                <a16:creationId xmlns:a16="http://schemas.microsoft.com/office/drawing/2014/main" id="{9D2E66AC-D81D-5B06-CC87-FB58083F5462}"/>
              </a:ext>
            </a:extLst>
          </p:cNvPr>
          <p:cNvSpPr>
            <a:spLocks noGrp="1"/>
          </p:cNvSpPr>
          <p:nvPr>
            <p:ph type="body" idx="1"/>
          </p:nvPr>
        </p:nvSpPr>
        <p:spPr>
          <a:xfrm>
            <a:off x="528983" y="2455168"/>
            <a:ext cx="5800034" cy="5180874"/>
          </a:xfrm>
        </p:spPr>
        <p:txBody>
          <a:bodyPr/>
          <a:lstStyle/>
          <a:p>
            <a:r>
              <a:rPr lang="en-US" sz="1200" b="1" kern="1200" dirty="0">
                <a:solidFill>
                  <a:schemeClr val="tx1"/>
                </a:solidFill>
                <a:effectLst/>
                <a:latin typeface="+mn-lt"/>
                <a:ea typeface="+mn-ea"/>
                <a:cs typeface="+mn-cs"/>
              </a:rPr>
              <a:t>Roles in Council Key 3</a:t>
            </a:r>
          </a:p>
          <a:p>
            <a:r>
              <a:rPr lang="en-US" sz="1200" kern="1200" dirty="0">
                <a:solidFill>
                  <a:schemeClr val="tx1"/>
                </a:solidFill>
                <a:effectLst/>
                <a:latin typeface="+mn-lt"/>
                <a:ea typeface="+mn-ea"/>
                <a:cs typeface="+mn-cs"/>
              </a:rPr>
              <a:t>When serving in these roles, the Council Commissioner wears multiple hats.</a:t>
            </a:r>
          </a:p>
          <a:p>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Council commissioner serves as the leader of the council’s commissioner team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council commissioner serves as the representative of the volunteer youth and adults to the council board and committees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council commissioner serves as a member of the council Key 3, the council board, the council executive board, and ad hoc committees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council commissioner serves as a liaison between the volunteers and professional staff at all levels in the Council</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council commissioner is the chief morale officer of all commissioners in the council</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council commissioner recruits and operates the council commissioner’s administrative commissioner team to provide quality unit service.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council commissioner ensures the two-way flow of information from the units to the Council</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Let’s talk a little more about several of these roles.</a:t>
            </a:r>
          </a:p>
          <a:p>
            <a:r>
              <a:rPr lang="en-US" sz="1200" kern="1200" dirty="0">
                <a:solidFill>
                  <a:schemeClr val="tx1"/>
                </a:solidFill>
                <a:effectLst/>
                <a:latin typeface="+mn-lt"/>
                <a:ea typeface="+mn-ea"/>
                <a:cs typeface="+mn-cs"/>
              </a:rPr>
              <a:t> </a:t>
            </a:r>
          </a:p>
          <a:p>
            <a:pPr marL="0" marR="0">
              <a:lnSpc>
                <a:spcPct val="115000"/>
              </a:lnSpc>
              <a:spcAft>
                <a:spcPts val="1000"/>
              </a:spcAft>
            </a:pPr>
            <a:r>
              <a:rPr lang="en-US" sz="1800" dirty="0">
                <a:effectLst/>
                <a:latin typeface="Helvetica" panose="020B0604020202020204" pitchFamily="34"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F90CB871-25E1-9320-A7BA-3AA9239F8770}"/>
              </a:ext>
            </a:extLst>
          </p:cNvPr>
          <p:cNvSpPr>
            <a:spLocks noGrp="1"/>
          </p:cNvSpPr>
          <p:nvPr>
            <p:ph type="sldNum" sz="quarter" idx="10"/>
          </p:nvPr>
        </p:nvSpPr>
        <p:spPr/>
        <p:txBody>
          <a:bodyPr/>
          <a:lstStyle/>
          <a:p>
            <a:fld id="{959046A0-4F4D-4272-874D-9474BCDE7E84}" type="slidenum">
              <a:rPr lang="en-US" smtClean="0"/>
              <a:t>11</a:t>
            </a:fld>
            <a:endParaRPr lang="en-US" dirty="0"/>
          </a:p>
        </p:txBody>
      </p:sp>
    </p:spTree>
    <p:extLst>
      <p:ext uri="{BB962C8B-B14F-4D97-AF65-F5344CB8AC3E}">
        <p14:creationId xmlns:p14="http://schemas.microsoft.com/office/powerpoint/2010/main" val="3935787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24050" y="666750"/>
            <a:ext cx="3009900" cy="1693863"/>
          </a:xfrm>
        </p:spPr>
      </p:sp>
      <p:sp>
        <p:nvSpPr>
          <p:cNvPr id="3" name="Notes Placeholder 2"/>
          <p:cNvSpPr>
            <a:spLocks noGrp="1"/>
          </p:cNvSpPr>
          <p:nvPr>
            <p:ph type="body" idx="1"/>
          </p:nvPr>
        </p:nvSpPr>
        <p:spPr>
          <a:xfrm>
            <a:off x="808629" y="2899297"/>
            <a:ext cx="5486400" cy="3600450"/>
          </a:xfrm>
        </p:spPr>
        <p:txBody>
          <a:bodyPr/>
          <a:lstStyle/>
          <a:p>
            <a:r>
              <a:rPr lang="en-US" b="1" dirty="0"/>
              <a:t>Roles of the Council Commissioner</a:t>
            </a:r>
          </a:p>
          <a:p>
            <a:r>
              <a:rPr lang="en-US" dirty="0"/>
              <a:t>It is essential to comprehend how the roles and responsibilities of a council commissioner stem from the functions the council commissioner performs within the council.  Some of these roles are common to all council leadership, while others are unique to the council commissioner.  </a:t>
            </a:r>
          </a:p>
        </p:txBody>
      </p:sp>
      <p:sp>
        <p:nvSpPr>
          <p:cNvPr id="4" name="Slide Number Placeholder 3"/>
          <p:cNvSpPr>
            <a:spLocks noGrp="1"/>
          </p:cNvSpPr>
          <p:nvPr>
            <p:ph type="sldNum" sz="quarter" idx="5"/>
          </p:nvPr>
        </p:nvSpPr>
        <p:spPr/>
        <p:txBody>
          <a:bodyPr/>
          <a:lstStyle/>
          <a:p>
            <a:fld id="{14291AA4-A2DD-4BC1-BADB-D354EB139AA1}" type="slidenum">
              <a:rPr lang="en-US" smtClean="0"/>
              <a:t>12</a:t>
            </a:fld>
            <a:endParaRPr lang="en-US"/>
          </a:p>
        </p:txBody>
      </p:sp>
    </p:spTree>
    <p:extLst>
      <p:ext uri="{BB962C8B-B14F-4D97-AF65-F5344CB8AC3E}">
        <p14:creationId xmlns:p14="http://schemas.microsoft.com/office/powerpoint/2010/main" val="34156517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24050" y="666750"/>
            <a:ext cx="3009900" cy="1693863"/>
          </a:xfrm>
        </p:spPr>
      </p:sp>
      <p:sp>
        <p:nvSpPr>
          <p:cNvPr id="3" name="Notes Placeholder 2"/>
          <p:cNvSpPr>
            <a:spLocks noGrp="1"/>
          </p:cNvSpPr>
          <p:nvPr>
            <p:ph type="body" idx="1"/>
          </p:nvPr>
        </p:nvSpPr>
        <p:spPr>
          <a:xfrm>
            <a:off x="685800" y="2885648"/>
            <a:ext cx="5486400" cy="360045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Leadership and Governance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 might characterize the role of the council commissioner in two dimensions. One dimension is related to the council's governance, and the other</a:t>
            </a:r>
            <a:r>
              <a:rPr lang="en-US" u="none" dirty="0"/>
              <a:t> is related to the operational leadership required to provide effective unit service to the council.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u="none"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 will first explore the governance roles typical of most council leadership, including the council commissioner, and then examine the other responsibilities unique to the council commissioner.</a:t>
            </a:r>
            <a:endParaRPr lang="en-US" u="none" dirty="0"/>
          </a:p>
          <a:p>
            <a:endParaRPr lang="en-US" dirty="0"/>
          </a:p>
        </p:txBody>
      </p:sp>
      <p:sp>
        <p:nvSpPr>
          <p:cNvPr id="4" name="Slide Number Placeholder 3"/>
          <p:cNvSpPr>
            <a:spLocks noGrp="1"/>
          </p:cNvSpPr>
          <p:nvPr>
            <p:ph type="sldNum" sz="quarter" idx="5"/>
          </p:nvPr>
        </p:nvSpPr>
        <p:spPr/>
        <p:txBody>
          <a:bodyPr/>
          <a:lstStyle/>
          <a:p>
            <a:fld id="{14291AA4-A2DD-4BC1-BADB-D354EB139AA1}" type="slidenum">
              <a:rPr lang="en-US" smtClean="0"/>
              <a:t>13</a:t>
            </a:fld>
            <a:endParaRPr lang="en-US"/>
          </a:p>
        </p:txBody>
      </p:sp>
    </p:spTree>
    <p:extLst>
      <p:ext uri="{BB962C8B-B14F-4D97-AF65-F5344CB8AC3E}">
        <p14:creationId xmlns:p14="http://schemas.microsoft.com/office/powerpoint/2010/main" val="6390735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24050" y="666750"/>
            <a:ext cx="3009900" cy="1693863"/>
          </a:xfrm>
        </p:spPr>
      </p:sp>
      <p:sp>
        <p:nvSpPr>
          <p:cNvPr id="3" name="Notes Placeholder 2"/>
          <p:cNvSpPr>
            <a:spLocks noGrp="1"/>
          </p:cNvSpPr>
          <p:nvPr>
            <p:ph type="body" idx="1"/>
          </p:nvPr>
        </p:nvSpPr>
        <p:spPr>
          <a:xfrm>
            <a:off x="822278" y="2626341"/>
            <a:ext cx="5486400" cy="4770746"/>
          </a:xfrm>
        </p:spPr>
        <p:txBody>
          <a:bodyPr/>
          <a:lstStyle/>
          <a:p>
            <a:r>
              <a:rPr lang="en-US" b="1" dirty="0"/>
              <a:t>Council Governance</a:t>
            </a:r>
          </a:p>
          <a:p>
            <a:r>
              <a:rPr lang="en-US" dirty="0"/>
              <a:t>Each Scouting America council is incorporated as a separate, legal entity—a 501(c)(3) not-for-profit organization with an independent governing board, chartered by Scouting America to provide the Scouting program in a particular geographical area.  In essence, Scouting America is a federation of all its councils.  The council commissioner is an essential member of this governing board or board of directors, more commonly known as the council’s executive board.</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effectLst/>
                <a:ea typeface="Calibri" panose="020F0502020204030204" pitchFamily="34" charset="0"/>
                <a:cs typeface="Times New Roman" panose="02020603050405020304" pitchFamily="18" charset="0"/>
              </a:rPr>
              <a:t>The council executive board oversees the council’s administrative practices through policy-making, fiscal authorization, and supervision of the executive function as embodied in the scout executive and professional staff.  </a:t>
            </a:r>
          </a:p>
          <a:p>
            <a:endParaRPr lang="en-US" u="none" dirty="0"/>
          </a:p>
          <a:p>
            <a:r>
              <a:rPr lang="en-US" dirty="0"/>
              <a:t>The council Key 3 consists of the council president, council commissioner, and Scout executive, and they are the primary leaders of the council executive board.  Other executive board leaders include the various council vice presidents and the council treasurer.  Together with the council, Key 3 constitutes the board’s executive committee. Additionally, the board has several at-large members. The organization of some councils may vary slightly from this structure, but this is the most common across Scouting America.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Due to their extensive experience in Scouting, council commissioners may be asked to participate in selected ad hoc committees formed under or by the council's executive board. Such requests or assignments are not a specific responsibility of the council commissioner, but they are a common feature of all governing boards when a need for policy development or implementation is identified.​</a:t>
            </a:r>
          </a:p>
          <a:p>
            <a:endParaRPr lang="en-US" dirty="0"/>
          </a:p>
          <a:p>
            <a:endParaRPr lang="en-US" dirty="0"/>
          </a:p>
        </p:txBody>
      </p:sp>
      <p:sp>
        <p:nvSpPr>
          <p:cNvPr id="4" name="Slide Number Placeholder 3"/>
          <p:cNvSpPr>
            <a:spLocks noGrp="1"/>
          </p:cNvSpPr>
          <p:nvPr>
            <p:ph type="sldNum" sz="quarter" idx="10"/>
          </p:nvPr>
        </p:nvSpPr>
        <p:spPr/>
        <p:txBody>
          <a:bodyPr/>
          <a:lstStyle/>
          <a:p>
            <a:fld id="{19D8740F-6A06-474C-94D3-CF46872F1112}" type="slidenum">
              <a:rPr lang="en-US" smtClean="0"/>
              <a:pPr/>
              <a:t>14</a:t>
            </a:fld>
            <a:endParaRPr lang="en-US" dirty="0"/>
          </a:p>
        </p:txBody>
      </p:sp>
    </p:spTree>
    <p:extLst>
      <p:ext uri="{BB962C8B-B14F-4D97-AF65-F5344CB8AC3E}">
        <p14:creationId xmlns:p14="http://schemas.microsoft.com/office/powerpoint/2010/main" val="10726062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24050" y="666750"/>
            <a:ext cx="3009900" cy="1693863"/>
          </a:xfrm>
        </p:spPr>
      </p:sp>
      <p:sp>
        <p:nvSpPr>
          <p:cNvPr id="3" name="Notes Placeholder 2"/>
          <p:cNvSpPr>
            <a:spLocks noGrp="1"/>
          </p:cNvSpPr>
          <p:nvPr>
            <p:ph type="body" idx="1"/>
          </p:nvPr>
        </p:nvSpPr>
        <p:spPr>
          <a:xfrm>
            <a:off x="685800" y="2967534"/>
            <a:ext cx="5486400" cy="5717679"/>
          </a:xfrm>
        </p:spPr>
        <p:txBody>
          <a:bodyPr/>
          <a:lstStyle/>
          <a:p>
            <a:r>
              <a:rPr lang="en-US" sz="1200" b="1" i="0" u="none" strike="noStrike" baseline="0" dirty="0">
                <a:solidFill>
                  <a:srgbClr val="000000"/>
                </a:solidFill>
              </a:rPr>
              <a:t>Roles in Council Governance</a:t>
            </a:r>
          </a:p>
          <a:p>
            <a:r>
              <a:rPr lang="en-US" sz="1200" b="0" i="0" u="none" strike="noStrike" baseline="0" dirty="0">
                <a:solidFill>
                  <a:srgbClr val="000000"/>
                </a:solidFill>
              </a:rPr>
              <a:t>So, what is governance? </a:t>
            </a:r>
            <a:r>
              <a:rPr lang="en-US" sz="1200" u="none" dirty="0"/>
              <a:t>Governance can be defined as the combination of processes established and executed by an organization’s board of directors (i.e., the executive board) that are consistent with the organization’s structure and how it is managed and led in achieving its goals. The execution of some of these processes includes specific legal responsibilities.</a:t>
            </a:r>
            <a:endParaRPr lang="en-US" sz="1200" b="0" i="0" u="none" strike="noStrike" baseline="0" dirty="0">
              <a:solidFill>
                <a:srgbClr val="000000"/>
              </a:solidFill>
            </a:endParaRPr>
          </a:p>
          <a:p>
            <a:endParaRPr lang="en-US" sz="1200" b="0" i="0" u="none" strike="noStrike" baseline="0" dirty="0">
              <a:solidFill>
                <a:srgbClr val="000000"/>
              </a:solidFill>
            </a:endParaRPr>
          </a:p>
          <a:p>
            <a:r>
              <a:rPr lang="en-US" sz="1200" b="0" i="0" u="none" strike="noStrike" baseline="0" dirty="0">
                <a:solidFill>
                  <a:srgbClr val="000000"/>
                </a:solidFill>
              </a:rPr>
              <a:t>The governance of the council is vested in the council executive board.  As a member of the council’s executive board, a council commissioner shares all the responsibilities of the board concerning council governance.  This includes </a:t>
            </a:r>
            <a:r>
              <a:rPr lang="en-US" dirty="0">
                <a:solidFill>
                  <a:srgbClr val="000000"/>
                </a:solidFill>
              </a:rPr>
              <a:t>specific, legally mandated duties that executive board members accept to</a:t>
            </a:r>
            <a:r>
              <a:rPr lang="en-US" sz="1200" b="0" i="0" u="none" strike="noStrike" baseline="0" dirty="0">
                <a:solidFill>
                  <a:srgbClr val="000000"/>
                </a:solidFill>
              </a:rPr>
              <a:t> act on behalf of the organization.  These duties include the following three critical:</a:t>
            </a:r>
          </a:p>
          <a:p>
            <a:endParaRPr lang="en-US" sz="1200" b="0" i="0" u="none" strike="noStrike" baseline="0" dirty="0">
              <a:solidFill>
                <a:srgbClr val="000000"/>
              </a:solidFill>
            </a:endParaRPr>
          </a:p>
          <a:p>
            <a:pPr marL="285750" indent="-285750">
              <a:buFont typeface="Arial" panose="020B0604020202020204" pitchFamily="34" charset="0"/>
              <a:buChar char="•"/>
            </a:pPr>
            <a:r>
              <a:rPr lang="en-US" sz="1200" b="0" i="0" u="none" strike="noStrike" baseline="0" dirty="0">
                <a:solidFill>
                  <a:srgbClr val="000000"/>
                </a:solidFill>
              </a:rPr>
              <a:t>The duty of care and due diligence—Be knowledgeable about council information and act with prudence and care. </a:t>
            </a:r>
          </a:p>
          <a:p>
            <a:pPr marL="285750" indent="-285750">
              <a:buFont typeface="Arial" panose="020B0604020202020204" pitchFamily="34" charset="0"/>
              <a:buChar char="•"/>
            </a:pPr>
            <a:r>
              <a:rPr lang="en-US" sz="1200" b="0" i="0" u="none" strike="noStrike" baseline="0" dirty="0">
                <a:solidFill>
                  <a:srgbClr val="000000"/>
                </a:solidFill>
              </a:rPr>
              <a:t>The duty of obedience – Ensure that the council is obedient to its core purpose as described in its articles of incorporation and the Scouting America mission and policies. </a:t>
            </a:r>
          </a:p>
          <a:p>
            <a:pPr marL="285750" indent="-285750">
              <a:buFont typeface="Arial" panose="020B0604020202020204" pitchFamily="34" charset="0"/>
              <a:buChar char="•"/>
            </a:pPr>
            <a:r>
              <a:rPr lang="en-US" sz="1200" b="0" i="0" u="none" strike="noStrike" baseline="0" dirty="0">
                <a:solidFill>
                  <a:srgbClr val="000000"/>
                </a:solidFill>
              </a:rPr>
              <a:t>The duty of loyalty – Discharge all duties unselfishly to the benefit only of the council and not to the council executive board members or to him or her personally. </a:t>
            </a:r>
          </a:p>
          <a:p>
            <a:pPr marL="285750" indent="-285750">
              <a:buFont typeface="Arial" panose="020B0604020202020204" pitchFamily="34" charset="0"/>
              <a:buChar char="•"/>
            </a:pPr>
            <a:endParaRPr lang="en-US" sz="1200" b="0" i="0" u="none" strike="noStrike" baseline="0" dirty="0">
              <a:solidFill>
                <a:srgbClr val="000000"/>
              </a:solidFill>
            </a:endParaRPr>
          </a:p>
          <a:p>
            <a:pPr marL="0" indent="0">
              <a:buFont typeface="Arial" panose="020B0604020202020204" pitchFamily="34" charset="0"/>
              <a:buNone/>
            </a:pPr>
            <a:r>
              <a:rPr lang="en-US" sz="1200" b="0" i="0" u="none" strike="noStrike" baseline="0" dirty="0">
                <a:solidFill>
                  <a:srgbClr val="000000"/>
                </a:solidFill>
              </a:rPr>
              <a:t>Because you are an elected officer of the council, </a:t>
            </a:r>
            <a:r>
              <a:rPr lang="en-US" sz="1200" u="none" dirty="0"/>
              <a:t>it is recommended that you view the council executive board training available in the Scouting America Learn Center, as time allows, to get a more complete understanding of your leadership responsibilities as they relate to the council's governance. An additional resource, if not already provided by your Scout executive, is the Scouting America publication </a:t>
            </a:r>
            <a:r>
              <a:rPr lang="en-US" sz="1200" i="1" u="none" dirty="0"/>
              <a:t>Orientation Guide for Council Officers and Executive Board Members</a:t>
            </a:r>
            <a:r>
              <a:rPr lang="en-US" sz="1200" u="none" dirty="0"/>
              <a:t>.</a:t>
            </a:r>
          </a:p>
          <a:p>
            <a:pPr marL="0" indent="0">
              <a:buFont typeface="Arial" panose="020B0604020202020204" pitchFamily="34" charset="0"/>
              <a:buNone/>
            </a:pPr>
            <a:endParaRPr lang="en-US" sz="1200" b="0" i="0" u="none" strike="noStrike" baseline="0" dirty="0">
              <a:solidFill>
                <a:srgbClr val="000000"/>
              </a:solidFill>
            </a:endParaRPr>
          </a:p>
          <a:p>
            <a:endParaRPr lang="en-US" dirty="0"/>
          </a:p>
        </p:txBody>
      </p:sp>
      <p:sp>
        <p:nvSpPr>
          <p:cNvPr id="4" name="Slide Number Placeholder 3"/>
          <p:cNvSpPr>
            <a:spLocks noGrp="1"/>
          </p:cNvSpPr>
          <p:nvPr>
            <p:ph type="sldNum" sz="quarter" idx="5"/>
          </p:nvPr>
        </p:nvSpPr>
        <p:spPr/>
        <p:txBody>
          <a:bodyPr/>
          <a:lstStyle/>
          <a:p>
            <a:fld id="{14291AA4-A2DD-4BC1-BADB-D354EB139AA1}" type="slidenum">
              <a:rPr lang="en-US" smtClean="0"/>
              <a:t>15</a:t>
            </a:fld>
            <a:endParaRPr lang="en-US" dirty="0"/>
          </a:p>
        </p:txBody>
      </p:sp>
    </p:spTree>
    <p:extLst>
      <p:ext uri="{BB962C8B-B14F-4D97-AF65-F5344CB8AC3E}">
        <p14:creationId xmlns:p14="http://schemas.microsoft.com/office/powerpoint/2010/main" val="23576786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24050" y="666750"/>
            <a:ext cx="3009900" cy="1693863"/>
          </a:xfrm>
        </p:spPr>
      </p:sp>
      <p:sp>
        <p:nvSpPr>
          <p:cNvPr id="3" name="Notes Placeholder 2"/>
          <p:cNvSpPr>
            <a:spLocks noGrp="1"/>
          </p:cNvSpPr>
          <p:nvPr>
            <p:ph type="body" idx="1"/>
          </p:nvPr>
        </p:nvSpPr>
        <p:spPr>
          <a:xfrm>
            <a:off x="849573" y="2771775"/>
            <a:ext cx="5486400" cy="3600450"/>
          </a:xfrm>
        </p:spPr>
        <p:txBody>
          <a:bodyPr/>
          <a:lstStyle/>
          <a:p>
            <a:r>
              <a:rPr lang="en-US" b="1" i="0" u="none" strike="noStrike" baseline="0" dirty="0">
                <a:solidFill>
                  <a:srgbClr val="000000"/>
                </a:solidFill>
              </a:rPr>
              <a:t>Governance: Summing Up:</a:t>
            </a:r>
            <a:endParaRPr lang="en-US" b="0" i="0" u="none" strike="noStrike" baseline="0" dirty="0">
              <a:solidFill>
                <a:srgbClr val="000000"/>
              </a:solidFill>
            </a:endParaRPr>
          </a:p>
          <a:p>
            <a:r>
              <a:rPr lang="en-US" b="0" i="0" u="none" strike="noStrike" baseline="0" dirty="0">
                <a:solidFill>
                  <a:srgbClr val="000000"/>
                </a:solidFill>
              </a:rPr>
              <a:t>Summing up the council commissioner’s role in council governance and leadership, the council commissioner is expected to understand and execute his/her responsibilities with respect to the board’s primary leadership roles for the council.  These include:</a:t>
            </a:r>
          </a:p>
          <a:p>
            <a:endParaRPr lang="en-US" b="0" i="0" u="none" strike="noStrike" baseline="0" dirty="0">
              <a:solidFill>
                <a:srgbClr val="000000"/>
              </a:solidFill>
            </a:endParaRPr>
          </a:p>
          <a:p>
            <a:pPr marL="171450" indent="-171450">
              <a:buFont typeface="Arial" panose="020B0604020202020204" pitchFamily="34" charset="0"/>
              <a:buChar char="•"/>
            </a:pPr>
            <a:r>
              <a:rPr lang="en-US" b="0" i="0" u="none" strike="noStrike" baseline="0" dirty="0">
                <a:solidFill>
                  <a:srgbClr val="000000"/>
                </a:solidFill>
              </a:rPr>
              <a:t>Setting local council policies and strategies consistent with Scouting America policies. </a:t>
            </a:r>
          </a:p>
          <a:p>
            <a:pPr marL="171450" indent="-171450">
              <a:buFont typeface="Arial" panose="020B0604020202020204" pitchFamily="34" charset="0"/>
              <a:buChar char="•"/>
            </a:pPr>
            <a:r>
              <a:rPr lang="en-US" b="0" i="0" u="none" strike="noStrike" baseline="0" dirty="0">
                <a:solidFill>
                  <a:srgbClr val="000000"/>
                </a:solidFill>
              </a:rPr>
              <a:t>Be actively involved in making major decisions for the council, such as buying, selling, or renovating council property.  </a:t>
            </a:r>
          </a:p>
          <a:p>
            <a:pPr marL="171450" indent="-171450">
              <a:buFont typeface="Arial" panose="020B0604020202020204" pitchFamily="34" charset="0"/>
              <a:buChar char="•"/>
            </a:pPr>
            <a:r>
              <a:rPr lang="en-US" b="0" i="0" u="none" strike="noStrike" baseline="0" dirty="0">
                <a:solidFill>
                  <a:srgbClr val="000000"/>
                </a:solidFill>
              </a:rPr>
              <a:t>Oversee implementation of these decisions by the council professional staff under the leadership and direction of the Scout executive or by the council volunteers with the support of the council commissioner staff.</a:t>
            </a:r>
          </a:p>
          <a:p>
            <a:endParaRPr lang="en-US" dirty="0"/>
          </a:p>
        </p:txBody>
      </p:sp>
      <p:sp>
        <p:nvSpPr>
          <p:cNvPr id="4" name="Slide Number Placeholder 3"/>
          <p:cNvSpPr>
            <a:spLocks noGrp="1"/>
          </p:cNvSpPr>
          <p:nvPr>
            <p:ph type="sldNum" sz="quarter" idx="5"/>
          </p:nvPr>
        </p:nvSpPr>
        <p:spPr/>
        <p:txBody>
          <a:bodyPr/>
          <a:lstStyle/>
          <a:p>
            <a:fld id="{14291AA4-A2DD-4BC1-BADB-D354EB139AA1}" type="slidenum">
              <a:rPr lang="en-US" smtClean="0"/>
              <a:t>16</a:t>
            </a:fld>
            <a:endParaRPr lang="en-US" dirty="0"/>
          </a:p>
        </p:txBody>
      </p:sp>
    </p:spTree>
    <p:extLst>
      <p:ext uri="{BB962C8B-B14F-4D97-AF65-F5344CB8AC3E}">
        <p14:creationId xmlns:p14="http://schemas.microsoft.com/office/powerpoint/2010/main" val="10086495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24050" y="666750"/>
            <a:ext cx="3009900" cy="1693863"/>
          </a:xfrm>
        </p:spPr>
      </p:sp>
      <p:sp>
        <p:nvSpPr>
          <p:cNvPr id="3" name="Notes Placeholder 2"/>
          <p:cNvSpPr>
            <a:spLocks noGrp="1"/>
          </p:cNvSpPr>
          <p:nvPr>
            <p:ph type="body" idx="1"/>
          </p:nvPr>
        </p:nvSpPr>
        <p:spPr>
          <a:xfrm>
            <a:off x="685800" y="3008479"/>
            <a:ext cx="5486400" cy="3600450"/>
          </a:xfrm>
        </p:spPr>
        <p:txBody>
          <a:bodyPr/>
          <a:lstStyle/>
          <a:p>
            <a:pPr marL="0" indent="0">
              <a:buFont typeface="Arial" panose="020B0604020202020204" pitchFamily="34" charset="0"/>
              <a:buNone/>
            </a:pPr>
            <a:r>
              <a:rPr lang="en-US" b="1" dirty="0"/>
              <a:t>As a Member of the Council Key 3</a:t>
            </a:r>
          </a:p>
          <a:p>
            <a:pPr marL="0" indent="0">
              <a:buFont typeface="Arial" panose="020B0604020202020204" pitchFamily="34" charset="0"/>
              <a:buNone/>
            </a:pPr>
            <a:r>
              <a:rPr lang="en-US" dirty="0"/>
              <a:t>To be successful as a member of the Council Key 3, the council commissioner should develop strong relationships with the council president and Scout executive. These relationships should be personal and broader than Scouting. The better the relationship, the more in tune each member of the Key 3 will be with each other. More cohesiveness will lead to greater success. </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Be well informed on the council’s vast array of issues and programs. The council commissioner can only represent Scouts and Scouters effectively if they are knowledgeable. </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Raising questions before issues arise is ideal, but success can be achieved if questions are raised in real-time. Trickier, but at least as important, is identifying what is not happening or not being addressed. Having the confidence to participate as an equal partner during Key 3 meetings is necessary for others to treat you as an equal. </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Finally, a vision for unit service in the council must be developed. Lead from this vision and incorporate it into Key 3 decision-making. </a:t>
            </a:r>
          </a:p>
          <a:p>
            <a:pPr marL="0" indent="0">
              <a:buFont typeface="Arial" panose="020B0604020202020204" pitchFamily="34" charset="0"/>
              <a:buNone/>
            </a:pPr>
            <a:endParaRPr lang="en-US" dirty="0"/>
          </a:p>
          <a:p>
            <a:endParaRPr lang="en-US" dirty="0"/>
          </a:p>
        </p:txBody>
      </p:sp>
      <p:sp>
        <p:nvSpPr>
          <p:cNvPr id="4" name="Slide Number Placeholder 3"/>
          <p:cNvSpPr>
            <a:spLocks noGrp="1"/>
          </p:cNvSpPr>
          <p:nvPr>
            <p:ph type="sldNum" sz="quarter" idx="5"/>
          </p:nvPr>
        </p:nvSpPr>
        <p:spPr/>
        <p:txBody>
          <a:bodyPr/>
          <a:lstStyle/>
          <a:p>
            <a:fld id="{14291AA4-A2DD-4BC1-BADB-D354EB139AA1}" type="slidenum">
              <a:rPr lang="en-US" smtClean="0"/>
              <a:t>17</a:t>
            </a:fld>
            <a:endParaRPr lang="en-US" dirty="0"/>
          </a:p>
        </p:txBody>
      </p:sp>
    </p:spTree>
    <p:extLst>
      <p:ext uri="{BB962C8B-B14F-4D97-AF65-F5344CB8AC3E}">
        <p14:creationId xmlns:p14="http://schemas.microsoft.com/office/powerpoint/2010/main" val="2056382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24050" y="409575"/>
            <a:ext cx="3009900" cy="1693863"/>
          </a:xfrm>
        </p:spPr>
      </p:sp>
      <p:sp>
        <p:nvSpPr>
          <p:cNvPr id="3" name="Notes Placeholder 2"/>
          <p:cNvSpPr>
            <a:spLocks noGrp="1"/>
          </p:cNvSpPr>
          <p:nvPr>
            <p:ph type="body" idx="1"/>
          </p:nvPr>
        </p:nvSpPr>
        <p:spPr>
          <a:xfrm>
            <a:off x="368490" y="2245895"/>
            <a:ext cx="6045958" cy="6488530"/>
          </a:xfrm>
        </p:spPr>
        <p:txBody>
          <a:bodyPr/>
          <a:lstStyle/>
          <a:p>
            <a:pPr marL="8890" marR="0" indent="-8890">
              <a:lnSpc>
                <a:spcPct val="106000"/>
              </a:lnSpc>
              <a:spcBef>
                <a:spcPts val="0"/>
              </a:spcBef>
              <a:spcAft>
                <a:spcPts val="15"/>
              </a:spcAft>
            </a:pPr>
            <a:r>
              <a:rPr lang="en-US" b="1" kern="1200" dirty="0">
                <a:solidFill>
                  <a:srgbClr val="000000"/>
                </a:solidFill>
                <a:effectLst/>
                <a:ea typeface="Times New Roman" panose="02020603050405020304" pitchFamily="18" charset="0"/>
                <a:cs typeface="Times New Roman" panose="02020603050405020304" pitchFamily="18" charset="0"/>
              </a:rPr>
              <a:t>Council Commissioner Operational Role</a:t>
            </a:r>
          </a:p>
          <a:p>
            <a:pPr marL="8890" marR="0" indent="-8890">
              <a:lnSpc>
                <a:spcPct val="106000"/>
              </a:lnSpc>
              <a:spcBef>
                <a:spcPts val="0"/>
              </a:spcBef>
              <a:spcAft>
                <a:spcPts val="15"/>
              </a:spcAft>
            </a:pPr>
            <a:r>
              <a:rPr lang="en-US" kern="1200" dirty="0">
                <a:solidFill>
                  <a:srgbClr val="000000"/>
                </a:solidFill>
                <a:effectLst/>
                <a:ea typeface="Times New Roman" panose="02020603050405020304" pitchFamily="18" charset="0"/>
                <a:cs typeface="Times New Roman" panose="02020603050405020304" pitchFamily="18" charset="0"/>
              </a:rPr>
              <a:t>The council commissioner leads all commissioner personnel in the council. Their duties are outlined in the local council's bylaws. The council commissioner is selected by the council nominating committee, elected at the annual meeting of the local council, and serves as a member of the council Key 3.  </a:t>
            </a:r>
            <a:endParaRPr lang="en-US" dirty="0">
              <a:effectLst/>
              <a:ea typeface="Times New Roman" panose="02020603050405020304" pitchFamily="18" charset="0"/>
            </a:endParaRPr>
          </a:p>
          <a:p>
            <a:pPr marL="0" marR="0">
              <a:lnSpc>
                <a:spcPct val="106000"/>
              </a:lnSpc>
              <a:spcBef>
                <a:spcPts val="0"/>
              </a:spcBef>
              <a:spcAft>
                <a:spcPts val="0"/>
              </a:spcAft>
            </a:pPr>
            <a:r>
              <a:rPr lang="en-US" kern="1200" dirty="0">
                <a:solidFill>
                  <a:srgbClr val="000000"/>
                </a:solidFill>
                <a:effectLst/>
                <a:ea typeface="Times New Roman" panose="02020603050405020304" pitchFamily="18" charset="0"/>
                <a:cs typeface="Times New Roman" panose="02020603050405020304" pitchFamily="18" charset="0"/>
              </a:rPr>
              <a:t>  </a:t>
            </a:r>
            <a:endParaRPr lang="en-US" dirty="0">
              <a:effectLst/>
              <a:ea typeface="Times New Roman" panose="02020603050405020304" pitchFamily="18" charset="0"/>
            </a:endParaRPr>
          </a:p>
          <a:p>
            <a:pPr marL="0" marR="0">
              <a:spcBef>
                <a:spcPts val="0"/>
              </a:spcBef>
              <a:spcAft>
                <a:spcPts val="0"/>
              </a:spcAft>
            </a:pPr>
            <a:r>
              <a:rPr lang="en-US" kern="1200" dirty="0">
                <a:solidFill>
                  <a:srgbClr val="000000"/>
                </a:solidFill>
                <a:effectLst/>
                <a:ea typeface="Times New Roman" panose="02020603050405020304" pitchFamily="18" charset="0"/>
                <a:cs typeface="Times New Roman" panose="02020603050405020304" pitchFamily="18" charset="0"/>
              </a:rPr>
              <a:t>The council commissioner’s operational role involves five things:</a:t>
            </a:r>
            <a:endParaRPr lang="en-US" dirty="0">
              <a:effectLst/>
              <a:ea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en-US" kern="1200" dirty="0">
                <a:solidFill>
                  <a:srgbClr val="000000"/>
                </a:solidFill>
                <a:effectLst/>
                <a:ea typeface="Times New Roman" panose="02020603050405020304" pitchFamily="18" charset="0"/>
                <a:cs typeface="Times New Roman" panose="02020603050405020304" pitchFamily="18" charset="0"/>
              </a:rPr>
              <a:t>To </a:t>
            </a:r>
            <a:r>
              <a:rPr lang="en-US" b="1" i="1" kern="1200" dirty="0">
                <a:solidFill>
                  <a:srgbClr val="000000"/>
                </a:solidFill>
                <a:effectLst/>
                <a:ea typeface="Times New Roman" panose="02020603050405020304" pitchFamily="18" charset="0"/>
                <a:cs typeface="Times New Roman" panose="02020603050405020304" pitchFamily="18" charset="0"/>
              </a:rPr>
              <a:t>envision</a:t>
            </a:r>
            <a:r>
              <a:rPr lang="en-US" kern="1200" dirty="0">
                <a:solidFill>
                  <a:srgbClr val="000000"/>
                </a:solidFill>
                <a:effectLst/>
                <a:ea typeface="Times New Roman" panose="02020603050405020304" pitchFamily="18" charset="0"/>
                <a:cs typeface="Times New Roman" panose="02020603050405020304" pitchFamily="18" charset="0"/>
              </a:rPr>
              <a:t> what effective unit service in the council will look like and what goals must be accomplished during the council commissioner’s term of service to fulfill that vision.</a:t>
            </a:r>
          </a:p>
          <a:p>
            <a:pPr marL="342900" marR="0" lvl="0" indent="-342900">
              <a:lnSpc>
                <a:spcPct val="107000"/>
              </a:lnSpc>
              <a:spcBef>
                <a:spcPts val="0"/>
              </a:spcBef>
              <a:spcAft>
                <a:spcPts val="0"/>
              </a:spcAft>
              <a:buFont typeface="Symbol" panose="05050102010706020507" pitchFamily="18" charset="2"/>
              <a:buChar char=""/>
            </a:pPr>
            <a:r>
              <a:rPr lang="en-US" kern="1200" dirty="0">
                <a:solidFill>
                  <a:srgbClr val="000000"/>
                </a:solidFill>
                <a:effectLst/>
                <a:ea typeface="Times New Roman" panose="02020603050405020304" pitchFamily="18" charset="0"/>
                <a:cs typeface="Times New Roman" panose="02020603050405020304" pitchFamily="18" charset="0"/>
              </a:rPr>
              <a:t>To </a:t>
            </a:r>
            <a:r>
              <a:rPr lang="en-US" b="1" i="1" kern="1200" dirty="0">
                <a:solidFill>
                  <a:srgbClr val="000000"/>
                </a:solidFill>
                <a:effectLst/>
                <a:ea typeface="Times New Roman" panose="02020603050405020304" pitchFamily="18" charset="0"/>
                <a:cs typeface="Times New Roman" panose="02020603050405020304" pitchFamily="18" charset="0"/>
              </a:rPr>
              <a:t>represent</a:t>
            </a:r>
            <a:r>
              <a:rPr lang="en-US" kern="1200" dirty="0">
                <a:solidFill>
                  <a:srgbClr val="000000"/>
                </a:solidFill>
                <a:effectLst/>
                <a:ea typeface="Times New Roman" panose="02020603050405020304" pitchFamily="18" charset="0"/>
                <a:cs typeface="Times New Roman" panose="02020603050405020304" pitchFamily="18" charset="0"/>
              </a:rPr>
              <a:t> volunteers and Scouts to the council’s board of directors, executive committee, and professionals.</a:t>
            </a:r>
          </a:p>
          <a:p>
            <a:pPr marL="342900" marR="0" lvl="0" indent="-342900">
              <a:lnSpc>
                <a:spcPct val="107000"/>
              </a:lnSpc>
              <a:spcBef>
                <a:spcPts val="0"/>
              </a:spcBef>
              <a:spcAft>
                <a:spcPts val="0"/>
              </a:spcAft>
              <a:buFont typeface="Symbol" panose="05050102010706020507" pitchFamily="18" charset="2"/>
              <a:buChar char=""/>
            </a:pPr>
            <a:r>
              <a:rPr lang="en-US" kern="1200" dirty="0">
                <a:solidFill>
                  <a:srgbClr val="000000"/>
                </a:solidFill>
                <a:effectLst/>
                <a:ea typeface="Times New Roman" panose="02020603050405020304" pitchFamily="18" charset="0"/>
                <a:cs typeface="Times New Roman" panose="02020603050405020304" pitchFamily="18" charset="0"/>
              </a:rPr>
              <a:t>To </a:t>
            </a:r>
            <a:r>
              <a:rPr lang="en-US" b="1" i="1" kern="1200" dirty="0">
                <a:solidFill>
                  <a:srgbClr val="000000"/>
                </a:solidFill>
                <a:effectLst/>
                <a:ea typeface="Times New Roman" panose="02020603050405020304" pitchFamily="18" charset="0"/>
                <a:cs typeface="Times New Roman" panose="02020603050405020304" pitchFamily="18" charset="0"/>
              </a:rPr>
              <a:t>recruit </a:t>
            </a:r>
            <a:r>
              <a:rPr lang="en-US" kern="1200" dirty="0">
                <a:solidFill>
                  <a:srgbClr val="000000"/>
                </a:solidFill>
                <a:effectLst/>
                <a:ea typeface="Times New Roman" panose="02020603050405020304" pitchFamily="18" charset="0"/>
                <a:cs typeface="Times New Roman" panose="02020603050405020304" pitchFamily="18" charset="0"/>
              </a:rPr>
              <a:t>assistant council commissioners and support the recruitment of district commissioners and an adequate number of administrative, roundtable, and unit commissioners to provide effective unit service throughout the council. </a:t>
            </a:r>
          </a:p>
          <a:p>
            <a:pPr marL="342900" marR="0" lvl="0" indent="-342900">
              <a:lnSpc>
                <a:spcPct val="107000"/>
              </a:lnSpc>
              <a:spcBef>
                <a:spcPts val="0"/>
              </a:spcBef>
              <a:spcAft>
                <a:spcPts val="0"/>
              </a:spcAft>
              <a:buFont typeface="Symbol" panose="05050102010706020507" pitchFamily="18" charset="2"/>
              <a:buChar char=""/>
            </a:pPr>
            <a:r>
              <a:rPr lang="en-US" kern="1200" dirty="0">
                <a:solidFill>
                  <a:srgbClr val="000000"/>
                </a:solidFill>
                <a:effectLst/>
                <a:ea typeface="Times New Roman" panose="02020603050405020304" pitchFamily="18" charset="0"/>
                <a:cs typeface="Times New Roman" panose="02020603050405020304" pitchFamily="18" charset="0"/>
              </a:rPr>
              <a:t>To </a:t>
            </a:r>
            <a:r>
              <a:rPr lang="en-US" b="1" i="1" kern="1200" dirty="0">
                <a:solidFill>
                  <a:srgbClr val="000000"/>
                </a:solidFill>
                <a:effectLst/>
                <a:ea typeface="Times New Roman" panose="02020603050405020304" pitchFamily="18" charset="0"/>
                <a:cs typeface="Times New Roman" panose="02020603050405020304" pitchFamily="18" charset="0"/>
              </a:rPr>
              <a:t>enable</a:t>
            </a:r>
            <a:r>
              <a:rPr lang="en-US" kern="1200" dirty="0">
                <a:solidFill>
                  <a:srgbClr val="000000"/>
                </a:solidFill>
                <a:effectLst/>
                <a:ea typeface="Times New Roman" panose="02020603050405020304" pitchFamily="18" charset="0"/>
                <a:cs typeface="Times New Roman" panose="02020603050405020304" pitchFamily="18" charset="0"/>
              </a:rPr>
              <a:t> commissioners to be successful.</a:t>
            </a:r>
          </a:p>
          <a:p>
            <a:pPr marL="342900" marR="0" lvl="0" indent="-342900">
              <a:lnSpc>
                <a:spcPct val="107000"/>
              </a:lnSpc>
              <a:spcBef>
                <a:spcPts val="0"/>
              </a:spcBef>
              <a:spcAft>
                <a:spcPts val="15"/>
              </a:spcAft>
              <a:buFont typeface="Symbol" panose="05050102010706020507" pitchFamily="18" charset="2"/>
              <a:buChar char=""/>
            </a:pPr>
            <a:r>
              <a:rPr lang="en-US" kern="1200" dirty="0">
                <a:solidFill>
                  <a:srgbClr val="000000"/>
                </a:solidFill>
                <a:effectLst/>
                <a:ea typeface="Times New Roman" panose="02020603050405020304" pitchFamily="18" charset="0"/>
                <a:cs typeface="Times New Roman" panose="02020603050405020304" pitchFamily="18" charset="0"/>
              </a:rPr>
              <a:t>To </a:t>
            </a:r>
            <a:r>
              <a:rPr lang="en-US" b="1" i="1" kern="1200" dirty="0">
                <a:solidFill>
                  <a:srgbClr val="000000"/>
                </a:solidFill>
                <a:effectLst/>
                <a:ea typeface="Times New Roman" panose="02020603050405020304" pitchFamily="18" charset="0"/>
                <a:cs typeface="Times New Roman" panose="02020603050405020304" pitchFamily="18" charset="0"/>
              </a:rPr>
              <a:t>retain</a:t>
            </a:r>
            <a:r>
              <a:rPr lang="en-US" kern="1200" dirty="0">
                <a:solidFill>
                  <a:srgbClr val="000000"/>
                </a:solidFill>
                <a:effectLst/>
                <a:ea typeface="Times New Roman" panose="02020603050405020304" pitchFamily="18" charset="0"/>
                <a:cs typeface="Times New Roman" panose="02020603050405020304" pitchFamily="18" charset="0"/>
              </a:rPr>
              <a:t> units and commissioners. </a:t>
            </a:r>
            <a:endParaRPr lang="en-US" dirty="0">
              <a:solidFill>
                <a:srgbClr val="000000"/>
              </a:solidFill>
              <a:effectLst/>
              <a:ea typeface="Times New Roman" panose="02020603050405020304" pitchFamily="18" charset="0"/>
            </a:endParaRPr>
          </a:p>
          <a:p>
            <a:pPr marL="0" marR="0">
              <a:spcBef>
                <a:spcPts val="0"/>
              </a:spcBef>
              <a:spcAft>
                <a:spcPts val="0"/>
              </a:spcAft>
            </a:pPr>
            <a:r>
              <a:rPr lang="en-US" kern="1200" dirty="0">
                <a:solidFill>
                  <a:srgbClr val="000000"/>
                </a:solidFill>
                <a:effectLst/>
                <a:ea typeface="Times New Roman" panose="02020603050405020304" pitchFamily="18" charset="0"/>
                <a:cs typeface="Times New Roman" panose="02020603050405020304" pitchFamily="18" charset="0"/>
              </a:rPr>
              <a:t> </a:t>
            </a:r>
            <a:endParaRPr lang="en-US" dirty="0">
              <a:effectLst/>
              <a:ea typeface="Times New Roman" panose="02020603050405020304" pitchFamily="18" charset="0"/>
            </a:endParaRPr>
          </a:p>
          <a:p>
            <a:pPr marL="0" marR="0">
              <a:spcBef>
                <a:spcPts val="0"/>
              </a:spcBef>
              <a:spcAft>
                <a:spcPts val="0"/>
              </a:spcAft>
            </a:pPr>
            <a:r>
              <a:rPr lang="en-US" kern="1200" dirty="0">
                <a:solidFill>
                  <a:srgbClr val="000000"/>
                </a:solidFill>
                <a:effectLst/>
                <a:ea typeface="Times New Roman" panose="02020603050405020304" pitchFamily="18" charset="0"/>
                <a:cs typeface="Times New Roman" panose="02020603050405020304" pitchFamily="18" charset="0"/>
              </a:rPr>
              <a:t>Envisioning requires alignment. Council commissioners should review their vision with the other members of their Key 3 to ensure mutual support and alignment. Key 3’s must support one another’s goals to succeed, and alignment is essential.</a:t>
            </a:r>
            <a:endParaRPr lang="en-US" dirty="0">
              <a:effectLst/>
              <a:ea typeface="Times New Roman" panose="02020603050405020304" pitchFamily="18" charset="0"/>
            </a:endParaRPr>
          </a:p>
          <a:p>
            <a:pPr marL="0" marR="0">
              <a:spcBef>
                <a:spcPts val="0"/>
              </a:spcBef>
              <a:spcAft>
                <a:spcPts val="0"/>
              </a:spcAft>
            </a:pPr>
            <a:r>
              <a:rPr lang="en-US" kern="1200" dirty="0">
                <a:solidFill>
                  <a:srgbClr val="000000"/>
                </a:solidFill>
                <a:effectLst/>
                <a:ea typeface="Times New Roman" panose="02020603050405020304" pitchFamily="18" charset="0"/>
                <a:cs typeface="Times New Roman" panose="02020603050405020304" pitchFamily="18" charset="0"/>
              </a:rPr>
              <a:t> </a:t>
            </a:r>
            <a:endParaRPr lang="en-US" dirty="0">
              <a:effectLst/>
              <a:ea typeface="Times New Roman" panose="02020603050405020304" pitchFamily="18" charset="0"/>
            </a:endParaRPr>
          </a:p>
          <a:p>
            <a:pPr marL="0" marR="0">
              <a:spcBef>
                <a:spcPts val="0"/>
              </a:spcBef>
              <a:spcAft>
                <a:spcPts val="0"/>
              </a:spcAft>
            </a:pPr>
            <a:r>
              <a:rPr lang="en-US" kern="1200" dirty="0">
                <a:solidFill>
                  <a:srgbClr val="000000"/>
                </a:solidFill>
                <a:effectLst/>
                <a:ea typeface="Times New Roman" panose="02020603050405020304" pitchFamily="18" charset="0"/>
                <a:cs typeface="Times New Roman" panose="02020603050405020304" pitchFamily="18" charset="0"/>
              </a:rPr>
              <a:t>There are limits to the council commissioner’s role in recruitment. It isn’t the council commissioner’s job to recruit all commissioners. Still, it is his or her responsibility to recruit assistant council commissioners, analyze the need for administrative, roundtable, and unit commissioners throughout the council, and hold those responsible for recruiting other corps members accountable for meeting those needs. </a:t>
            </a:r>
            <a:endParaRPr lang="en-US" dirty="0">
              <a:effectLst/>
              <a:ea typeface="Times New Roman" panose="02020603050405020304" pitchFamily="18" charset="0"/>
            </a:endParaRPr>
          </a:p>
          <a:p>
            <a:pPr marL="0" marR="0">
              <a:spcBef>
                <a:spcPts val="0"/>
              </a:spcBef>
              <a:spcAft>
                <a:spcPts val="0"/>
              </a:spcAft>
            </a:pPr>
            <a:r>
              <a:rPr lang="en-US" kern="1200" dirty="0">
                <a:solidFill>
                  <a:srgbClr val="000000"/>
                </a:solidFill>
                <a:effectLst/>
                <a:ea typeface="Times New Roman" panose="02020603050405020304" pitchFamily="18" charset="0"/>
                <a:cs typeface="Times New Roman" panose="02020603050405020304" pitchFamily="18" charset="0"/>
              </a:rPr>
              <a:t> </a:t>
            </a:r>
            <a:endParaRPr lang="en-US" dirty="0">
              <a:effectLst/>
              <a:ea typeface="Times New Roman" panose="02020603050405020304" pitchFamily="18" charset="0"/>
            </a:endParaRPr>
          </a:p>
          <a:p>
            <a:r>
              <a:rPr lang="en-US" kern="1200" dirty="0">
                <a:solidFill>
                  <a:srgbClr val="000000"/>
                </a:solidFill>
                <a:effectLst/>
                <a:ea typeface="Times New Roman" panose="02020603050405020304" pitchFamily="18" charset="0"/>
                <a:cs typeface="Times New Roman" panose="02020603050405020304" pitchFamily="18" charset="0"/>
              </a:rPr>
              <a:t>Enabling commissioners' success involves ensuring that timely and effective training is available to them. It also includes assessing </a:t>
            </a:r>
            <a:r>
              <a:rPr lang="en-US" dirty="0">
                <a:solidFill>
                  <a:srgbClr val="000000"/>
                </a:solidFill>
                <a:ea typeface="Times New Roman" panose="02020603050405020304" pitchFamily="18" charset="0"/>
                <a:cs typeface="Times New Roman" panose="02020603050405020304" pitchFamily="18" charset="0"/>
              </a:rPr>
              <a:t>the performance of cabinet members and, when necessary</a:t>
            </a:r>
            <a:r>
              <a:rPr lang="en-US" kern="1200" dirty="0">
                <a:solidFill>
                  <a:srgbClr val="000000"/>
                </a:solidFill>
                <a:effectLst/>
                <a:ea typeface="Times New Roman" panose="02020603050405020304" pitchFamily="18" charset="0"/>
                <a:cs typeface="Times New Roman" panose="02020603050405020304" pitchFamily="18" charset="0"/>
              </a:rPr>
              <a:t>, reassigning or replacing them to ensure effective service.</a:t>
            </a:r>
            <a:endParaRPr lang="en-US" dirty="0">
              <a:effectLst/>
              <a:ea typeface="Times New Roman" panose="02020603050405020304" pitchFamily="18" charset="0"/>
            </a:endParaRPr>
          </a:p>
          <a:p>
            <a:pPr marL="0" marR="0">
              <a:spcBef>
                <a:spcPts val="0"/>
              </a:spcBef>
              <a:spcAft>
                <a:spcPts val="0"/>
              </a:spcAft>
            </a:pPr>
            <a:r>
              <a:rPr lang="en-US" kern="1200" dirty="0">
                <a:solidFill>
                  <a:srgbClr val="000000"/>
                </a:solidFill>
                <a:effectLst/>
                <a:ea typeface="Times New Roman" panose="02020603050405020304" pitchFamily="18" charset="0"/>
                <a:cs typeface="Times New Roman" panose="02020603050405020304" pitchFamily="18" charset="0"/>
              </a:rPr>
              <a:t> </a:t>
            </a:r>
            <a:endParaRPr lang="en-US" dirty="0">
              <a:effectLst/>
              <a:ea typeface="Times New Roman" panose="02020603050405020304" pitchFamily="18" charset="0"/>
            </a:endParaRPr>
          </a:p>
          <a:p>
            <a:pPr marL="0" marR="0">
              <a:spcBef>
                <a:spcPts val="0"/>
              </a:spcBef>
              <a:spcAft>
                <a:spcPts val="0"/>
              </a:spcAft>
            </a:pPr>
            <a:r>
              <a:rPr lang="en-US" kern="1200" dirty="0">
                <a:solidFill>
                  <a:srgbClr val="000000"/>
                </a:solidFill>
                <a:effectLst/>
                <a:ea typeface="Times New Roman" panose="02020603050405020304" pitchFamily="18" charset="0"/>
                <a:cs typeface="Times New Roman" panose="02020603050405020304" pitchFamily="18" charset="0"/>
              </a:rPr>
              <a:t>Retaining commissioners includes ensuring recognition of their efforts. Retaining units includes ensuring that unit leaders receive ongoing training and communication through effective roundtables and that unit commissioners are engaged with their units.</a:t>
            </a:r>
            <a:endParaRPr lang="en-US" dirty="0">
              <a:effectLst/>
              <a:ea typeface="Times New Roman" panose="02020603050405020304" pitchFamily="18" charset="0"/>
            </a:endParaRPr>
          </a:p>
          <a:p>
            <a:endParaRPr lang="en-US" dirty="0"/>
          </a:p>
        </p:txBody>
      </p:sp>
      <p:sp>
        <p:nvSpPr>
          <p:cNvPr id="4" name="Slide Number Placeholder 3"/>
          <p:cNvSpPr>
            <a:spLocks noGrp="1"/>
          </p:cNvSpPr>
          <p:nvPr>
            <p:ph type="sldNum" sz="quarter" idx="10"/>
          </p:nvPr>
        </p:nvSpPr>
        <p:spPr/>
        <p:txBody>
          <a:bodyPr/>
          <a:lstStyle/>
          <a:p>
            <a:fld id="{19D8740F-6A06-474C-94D3-CF46872F1112}" type="slidenum">
              <a:rPr lang="en-US" smtClean="0"/>
              <a:pPr/>
              <a:t>18</a:t>
            </a:fld>
            <a:endParaRPr lang="en-US" dirty="0"/>
          </a:p>
        </p:txBody>
      </p:sp>
    </p:spTree>
    <p:extLst>
      <p:ext uri="{BB962C8B-B14F-4D97-AF65-F5344CB8AC3E}">
        <p14:creationId xmlns:p14="http://schemas.microsoft.com/office/powerpoint/2010/main" val="11449436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778000" y="304800"/>
            <a:ext cx="3302000" cy="1858963"/>
          </a:xfrm>
        </p:spPr>
      </p:sp>
      <p:sp>
        <p:nvSpPr>
          <p:cNvPr id="3" name="Notes Placeholder 2"/>
          <p:cNvSpPr>
            <a:spLocks noGrp="1"/>
          </p:cNvSpPr>
          <p:nvPr>
            <p:ph type="body" idx="1"/>
          </p:nvPr>
        </p:nvSpPr>
        <p:spPr>
          <a:xfrm>
            <a:off x="336884" y="2400300"/>
            <a:ext cx="6144127" cy="5280660"/>
          </a:xfrm>
        </p:spPr>
        <p:txBody>
          <a:bodyPr>
            <a:normAutofit/>
          </a:bodyPr>
          <a:lstStyle/>
          <a:p>
            <a:r>
              <a:rPr lang="en-US" b="1" dirty="0">
                <a:cs typeface="Helvetica" pitchFamily="34" charset="0"/>
              </a:rPr>
              <a:t>Council Commissioner Operational Role</a:t>
            </a:r>
          </a:p>
          <a:p>
            <a:r>
              <a:rPr lang="en-US" dirty="0">
                <a:cs typeface="Helvetica" pitchFamily="34" charset="0"/>
              </a:rPr>
              <a:t>Everything</a:t>
            </a:r>
            <a:r>
              <a:rPr lang="en-US" baseline="0" dirty="0">
                <a:cs typeface="Helvetica" pitchFamily="34" charset="0"/>
              </a:rPr>
              <a:t> done in Scouting falls into one of several functions:</a:t>
            </a:r>
          </a:p>
          <a:p>
            <a:pPr lvl="1">
              <a:buFont typeface="Wingdings" pitchFamily="2" charset="2"/>
              <a:buChar char="ü"/>
            </a:pPr>
            <a:r>
              <a:rPr lang="en-US" baseline="0" dirty="0">
                <a:cs typeface="Helvetica" pitchFamily="34" charset="0"/>
              </a:rPr>
              <a:t> Unit Service</a:t>
            </a:r>
          </a:p>
          <a:p>
            <a:pPr lvl="1">
              <a:buFont typeface="Wingdings" pitchFamily="2" charset="2"/>
              <a:buChar char="ü"/>
            </a:pPr>
            <a:r>
              <a:rPr lang="en-US" baseline="0" dirty="0">
                <a:cs typeface="Helvetica" pitchFamily="34" charset="0"/>
              </a:rPr>
              <a:t> Program</a:t>
            </a:r>
          </a:p>
          <a:p>
            <a:pPr lvl="1">
              <a:buFont typeface="Wingdings" pitchFamily="2" charset="2"/>
              <a:buChar char="ü"/>
            </a:pPr>
            <a:r>
              <a:rPr lang="en-US" baseline="0" dirty="0">
                <a:cs typeface="Helvetica" pitchFamily="34" charset="0"/>
              </a:rPr>
              <a:t> Finance</a:t>
            </a:r>
          </a:p>
          <a:p>
            <a:pPr lvl="1">
              <a:buFont typeface="Wingdings" pitchFamily="2" charset="2"/>
              <a:buChar char="ü"/>
            </a:pPr>
            <a:r>
              <a:rPr lang="en-US" baseline="0" dirty="0">
                <a:cs typeface="Helvetica" pitchFamily="34" charset="0"/>
              </a:rPr>
              <a:t> Membership</a:t>
            </a:r>
          </a:p>
          <a:p>
            <a:pPr lvl="1">
              <a:buFont typeface="Wingdings" pitchFamily="2" charset="2"/>
              <a:buChar char="ü"/>
            </a:pPr>
            <a:endParaRPr lang="en-US" baseline="0" dirty="0">
              <a:cs typeface="Helvetica" pitchFamily="34" charset="0"/>
            </a:endParaRPr>
          </a:p>
          <a:p>
            <a:pPr marL="0" marR="0" lvl="0" indent="0" algn="l" defTabSz="914400" rtl="0" eaLnBrk="1" fontAlgn="auto" latinLnBrk="0" hangingPunct="1">
              <a:lnSpc>
                <a:spcPct val="100000"/>
              </a:lnSpc>
              <a:spcBef>
                <a:spcPts val="0"/>
              </a:spcBef>
              <a:spcAft>
                <a:spcPts val="0"/>
              </a:spcAft>
              <a:buClrTx/>
              <a:buSzTx/>
              <a:buFont typeface="Wingdings" pitchFamily="2" charset="2"/>
              <a:buNone/>
              <a:tabLst/>
              <a:defRPr/>
            </a:pPr>
            <a:r>
              <a:rPr lang="en-US" kern="1200" dirty="0">
                <a:solidFill>
                  <a:srgbClr val="000000"/>
                </a:solidFill>
                <a:effectLst/>
                <a:ea typeface="Times New Roman" panose="02020603050405020304" pitchFamily="18" charset="0"/>
                <a:cs typeface="Helvetica" panose="020B0604020202020204" pitchFamily="34" charset="0"/>
              </a:rPr>
              <a:t>As a member of your council’s Key 3, you will be involved in all of them, but your role and responsibilities rest primarily in only one: </a:t>
            </a:r>
            <a:r>
              <a:rPr lang="en-US" b="1" u="sng" kern="1200" dirty="0">
                <a:solidFill>
                  <a:srgbClr val="000000"/>
                </a:solidFill>
                <a:effectLst/>
                <a:ea typeface="Times New Roman" panose="02020603050405020304" pitchFamily="18" charset="0"/>
                <a:cs typeface="Helvetica" panose="020B0604020202020204" pitchFamily="34" charset="0"/>
              </a:rPr>
              <a:t>Unit Service</a:t>
            </a:r>
            <a:r>
              <a:rPr lang="en-US" kern="1200" dirty="0">
                <a:solidFill>
                  <a:srgbClr val="000000"/>
                </a:solidFill>
                <a:effectLst/>
                <a:ea typeface="Times New Roman" panose="02020603050405020304" pitchFamily="18" charset="0"/>
                <a:cs typeface="Helvetica" panose="020B0604020202020204" pitchFamily="34" charset="0"/>
              </a:rPr>
              <a:t>. You will have many opportunities to </a:t>
            </a:r>
            <a:r>
              <a:rPr lang="en-US" b="1" i="1" kern="1200" dirty="0">
                <a:solidFill>
                  <a:srgbClr val="000000"/>
                </a:solidFill>
                <a:effectLst/>
                <a:ea typeface="Times New Roman" panose="02020603050405020304" pitchFamily="18" charset="0"/>
                <a:cs typeface="Helvetica" panose="020B0604020202020204" pitchFamily="34" charset="0"/>
              </a:rPr>
              <a:t>link</a:t>
            </a:r>
            <a:r>
              <a:rPr lang="en-US" kern="1200" dirty="0">
                <a:solidFill>
                  <a:srgbClr val="000000"/>
                </a:solidFill>
                <a:effectLst/>
                <a:ea typeface="Times New Roman" panose="02020603050405020304" pitchFamily="18" charset="0"/>
                <a:cs typeface="Helvetica" panose="020B0604020202020204" pitchFamily="34" charset="0"/>
              </a:rPr>
              <a:t> with Program, Finance, Membership, etc.  For example, through the unit commissioners, the unit service function that you lead should be actively identifying and bringing to bear the resources that might be needed for a unit to grow in memberships or skills that would result in better unit financial planning and fund development, or training that would help unit leadership provide better and more effective program opportunities for its members. </a:t>
            </a:r>
            <a:endParaRPr lang="en-US" dirty="0">
              <a:effectLst/>
              <a:ea typeface="Times New Roman" panose="02020603050405020304" pitchFamily="18" charset="0"/>
            </a:endParaRPr>
          </a:p>
          <a:p>
            <a:pPr lvl="0">
              <a:buFont typeface="Wingdings" pitchFamily="2" charset="2"/>
              <a:buNone/>
            </a:pPr>
            <a:endParaRPr lang="en-US" dirty="0">
              <a:cs typeface="Helvetica" pitchFamily="34" charset="0"/>
            </a:endParaRPr>
          </a:p>
          <a:p>
            <a:pPr lvl="0">
              <a:buFont typeface="Wingdings" pitchFamily="2" charset="2"/>
              <a:buNone/>
            </a:pPr>
            <a:r>
              <a:rPr lang="en-US" b="0" i="0" baseline="0" dirty="0">
                <a:cs typeface="Helvetica" pitchFamily="34" charset="0"/>
              </a:rPr>
              <a:t>These resources should reside in the various subcommittees of the district and/or council committee structure, and effective unit service requires knowledge of those resources and how to connect with them.  As the council commissioner, you can encourage and facilitate access to resources at the council committee level and through the district commissioners.  However, your focus must remain primarily on the unit service function.</a:t>
            </a:r>
          </a:p>
          <a:p>
            <a:pPr marL="241653" indent="-241653"/>
            <a:endParaRPr lang="en-US" b="0" i="0" baseline="0" dirty="0">
              <a:latin typeface="Helvetica" pitchFamily="34" charset="0"/>
              <a:cs typeface="Helvetica" pitchFamily="34" charset="0"/>
            </a:endParaRPr>
          </a:p>
        </p:txBody>
      </p:sp>
      <p:sp>
        <p:nvSpPr>
          <p:cNvPr id="4" name="Slide Number Placeholder 3"/>
          <p:cNvSpPr>
            <a:spLocks noGrp="1"/>
          </p:cNvSpPr>
          <p:nvPr>
            <p:ph type="sldNum" sz="quarter" idx="10"/>
          </p:nvPr>
        </p:nvSpPr>
        <p:spPr/>
        <p:txBody>
          <a:bodyPr/>
          <a:lstStyle/>
          <a:p>
            <a:fld id="{19D8740F-6A06-474C-94D3-CF46872F1112}" type="slidenum">
              <a:rPr lang="en-US" smtClean="0"/>
              <a:pPr/>
              <a:t>19</a:t>
            </a:fld>
            <a:endParaRPr lang="en-US" dirty="0"/>
          </a:p>
        </p:txBody>
      </p:sp>
    </p:spTree>
    <p:extLst>
      <p:ext uri="{BB962C8B-B14F-4D97-AF65-F5344CB8AC3E}">
        <p14:creationId xmlns:p14="http://schemas.microsoft.com/office/powerpoint/2010/main" val="32048708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24050" y="666750"/>
            <a:ext cx="3009900" cy="1693863"/>
          </a:xfrm>
        </p:spPr>
      </p:sp>
      <p:sp>
        <p:nvSpPr>
          <p:cNvPr id="3" name="Notes Placeholder 2"/>
          <p:cNvSpPr>
            <a:spLocks noGrp="1"/>
          </p:cNvSpPr>
          <p:nvPr>
            <p:ph type="body" idx="1"/>
          </p:nvPr>
        </p:nvSpPr>
        <p:spPr>
          <a:xfrm>
            <a:off x="685800" y="2940240"/>
            <a:ext cx="5486400" cy="3600450"/>
          </a:xfrm>
        </p:spPr>
        <p:txBody>
          <a:bodyPr/>
          <a:lstStyle/>
          <a:p>
            <a:r>
              <a:rPr lang="en-US" b="1" dirty="0"/>
              <a:t>Commissioner Service Foundation</a:t>
            </a:r>
          </a:p>
          <a:p>
            <a:r>
              <a:rPr lang="en-US" dirty="0"/>
              <a:t>When Scouting began and communities formed troops, it became evident that leadership was needed to maintain standards, provide camping opportunities, recruit leaders, offer training, establish local courts of honor, and stimulate local Scouting activities. This person was the commissioner.</a:t>
            </a:r>
          </a:p>
          <a:p>
            <a:endParaRPr lang="en-US" dirty="0"/>
          </a:p>
          <a:p>
            <a:r>
              <a:rPr lang="en-US" dirty="0"/>
              <a:t>The Scout Commissioner represented the local community committee or council. The selection of this person was highly regarded. They were expected to possess considerable outdoor experience and act as the local authority in all matters related to Scoutcraft.</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While initially a volunteer, in some areas, the community was able to raise enough funds for the Scout commissioner to become a salaried position, which evolved into the Scout Executive position. From the beginning, commissioners and professionals have been closely linked. </a:t>
            </a:r>
          </a:p>
          <a:p>
            <a:endParaRPr lang="en-US" dirty="0"/>
          </a:p>
        </p:txBody>
      </p:sp>
      <p:sp>
        <p:nvSpPr>
          <p:cNvPr id="4" name="Slide Number Placeholder 3"/>
          <p:cNvSpPr>
            <a:spLocks noGrp="1"/>
          </p:cNvSpPr>
          <p:nvPr>
            <p:ph type="sldNum" sz="quarter" idx="10"/>
          </p:nvPr>
        </p:nvSpPr>
        <p:spPr/>
        <p:txBody>
          <a:bodyPr/>
          <a:lstStyle/>
          <a:p>
            <a:fld id="{959046A0-4F4D-4272-874D-9474BCDE7E84}" type="slidenum">
              <a:rPr lang="en-US" smtClean="0"/>
              <a:t>2</a:t>
            </a:fld>
            <a:endParaRPr lang="en-US" dirty="0"/>
          </a:p>
        </p:txBody>
      </p:sp>
    </p:spTree>
    <p:extLst>
      <p:ext uri="{BB962C8B-B14F-4D97-AF65-F5344CB8AC3E}">
        <p14:creationId xmlns:p14="http://schemas.microsoft.com/office/powerpoint/2010/main" val="27095447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182563"/>
            <a:ext cx="4170362" cy="2346325"/>
          </a:xfrm>
        </p:spPr>
      </p:sp>
      <p:sp>
        <p:nvSpPr>
          <p:cNvPr id="3" name="Notes Placeholder 2"/>
          <p:cNvSpPr>
            <a:spLocks noGrp="1"/>
          </p:cNvSpPr>
          <p:nvPr>
            <p:ph type="body" idx="1"/>
          </p:nvPr>
        </p:nvSpPr>
        <p:spPr>
          <a:xfrm>
            <a:off x="521494" y="3158604"/>
            <a:ext cx="5486400" cy="3600450"/>
          </a:xfrm>
        </p:spPr>
        <p:txBody>
          <a:bodyPr/>
          <a:lstStyle/>
          <a:p>
            <a:pPr lvl="0">
              <a:defRPr/>
            </a:pPr>
            <a:r>
              <a:rPr lang="en-US" b="1" dirty="0"/>
              <a:t>Building the Team – Council Commissioner’s Cabinet</a:t>
            </a:r>
          </a:p>
          <a:p>
            <a:pPr lvl="0">
              <a:defRPr/>
            </a:pPr>
            <a:r>
              <a:rPr lang="en-US" dirty="0"/>
              <a:t>In a well-functioning council, you will be tasked with responsibilities that can only be performed by the council commissioner, such as serving as a member of the council Key 3, serving on the executive committee and council executive board, as well as on ad hoc committees and projects.  It can become difficult, if not impossible, to fulfill all these responsibilities without a dedicated team to assist you in executing them. If you focus solely on unit service, you are likely not giving sufficient attention to your governance responsibilities.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How can you attend Key 3 meetings, executive board meetings, and executive committee meetings, keep a perspective on governance and unit service, and successfully execute the unit service function?  How do you manage to accomplish all this work?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 can’t do it alone!  You’re going to need help. Identify, recruit, and mobilize the council commissioner’s cabinet, consisting of assistant council commissioners and district commissioners, to carry out the unit service responsibilities that can be delegated.</a:t>
            </a:r>
          </a:p>
          <a:p>
            <a:endParaRPr lang="en-US" dirty="0"/>
          </a:p>
        </p:txBody>
      </p:sp>
      <p:sp>
        <p:nvSpPr>
          <p:cNvPr id="4" name="Slide Number Placeholder 3"/>
          <p:cNvSpPr>
            <a:spLocks noGrp="1"/>
          </p:cNvSpPr>
          <p:nvPr>
            <p:ph type="sldNum" sz="quarter" idx="5"/>
          </p:nvPr>
        </p:nvSpPr>
        <p:spPr/>
        <p:txBody>
          <a:bodyPr/>
          <a:lstStyle/>
          <a:p>
            <a:fld id="{14291AA4-A2DD-4BC1-BADB-D354EB139AA1}" type="slidenum">
              <a:rPr lang="en-US" smtClean="0"/>
              <a:t>20</a:t>
            </a:fld>
            <a:endParaRPr lang="en-US" dirty="0"/>
          </a:p>
        </p:txBody>
      </p:sp>
    </p:spTree>
    <p:extLst>
      <p:ext uri="{BB962C8B-B14F-4D97-AF65-F5344CB8AC3E}">
        <p14:creationId xmlns:p14="http://schemas.microsoft.com/office/powerpoint/2010/main" val="3005022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24050" y="666750"/>
            <a:ext cx="3009900" cy="1693863"/>
          </a:xfrm>
        </p:spPr>
      </p:sp>
      <p:sp>
        <p:nvSpPr>
          <p:cNvPr id="3" name="Notes Placeholder 2"/>
          <p:cNvSpPr>
            <a:spLocks noGrp="1"/>
          </p:cNvSpPr>
          <p:nvPr>
            <p:ph type="body" idx="1"/>
          </p:nvPr>
        </p:nvSpPr>
        <p:spPr>
          <a:xfrm>
            <a:off x="685800" y="2872000"/>
            <a:ext cx="5486400" cy="5605249"/>
          </a:xfrm>
        </p:spPr>
        <p:txBody>
          <a:bodyPr/>
          <a:lstStyle/>
          <a:p>
            <a:pPr defTabSz="965114"/>
            <a:r>
              <a:rPr lang="en-US" b="1" dirty="0"/>
              <a:t>Building A Commissioner’s Cabinet</a:t>
            </a:r>
          </a:p>
          <a:p>
            <a:pPr defTabSz="965114"/>
            <a:r>
              <a:rPr lang="en-US" dirty="0"/>
              <a:t>The first fundamental concept is that </a:t>
            </a:r>
            <a:r>
              <a:rPr lang="en-US" b="1" i="1" dirty="0"/>
              <a:t>you cannot do it alone</a:t>
            </a:r>
            <a:r>
              <a:rPr lang="en-US" b="1" dirty="0"/>
              <a:t>!  </a:t>
            </a:r>
            <a:r>
              <a:rPr lang="en-US" dirty="0">
                <a:ea typeface="ＭＳ Ｐゴシック" charset="-128"/>
              </a:rPr>
              <a:t>An effective council commissioner needs help, and that help comes from a staff of equally committed volunteers. Recruiting and deploying effective assistants is not a sign of weakness but rather a demonstration of leadership and vision. A council commissioner can be most effective when managing this team.</a:t>
            </a:r>
          </a:p>
          <a:p>
            <a:pPr defTabSz="965114"/>
            <a:endParaRPr lang="en-US" dirty="0">
              <a:ea typeface="ＭＳ Ｐゴシック" charset="-128"/>
            </a:endParaRPr>
          </a:p>
          <a:p>
            <a:pPr marL="0" marR="0" lvl="0" indent="0" algn="l" defTabSz="965114" rtl="0" eaLnBrk="1" fontAlgn="auto" latinLnBrk="0" hangingPunct="1">
              <a:lnSpc>
                <a:spcPct val="100000"/>
              </a:lnSpc>
              <a:spcBef>
                <a:spcPts val="0"/>
              </a:spcBef>
              <a:spcAft>
                <a:spcPts val="0"/>
              </a:spcAft>
              <a:buClrTx/>
              <a:buSzTx/>
              <a:buFontTx/>
              <a:buNone/>
              <a:tabLst/>
              <a:defRPr/>
            </a:pPr>
            <a:r>
              <a:rPr lang="en-US" dirty="0">
                <a:ea typeface="ＭＳ Ｐゴシック" charset="-128"/>
              </a:rPr>
              <a:t>The second fundamental concept is that </a:t>
            </a:r>
            <a:r>
              <a:rPr lang="en-US" b="1" i="1" dirty="0">
                <a:ea typeface="ＭＳ Ｐゴシック" charset="-128"/>
              </a:rPr>
              <a:t>the council commissioner’s cabinet design flows from two places: </a:t>
            </a:r>
          </a:p>
          <a:p>
            <a:pPr marL="228600" marR="0" lvl="0" indent="-228600" algn="l" defTabSz="965114" rtl="0" eaLnBrk="1" fontAlgn="auto" latinLnBrk="0" hangingPunct="1">
              <a:lnSpc>
                <a:spcPct val="100000"/>
              </a:lnSpc>
              <a:spcBef>
                <a:spcPts val="0"/>
              </a:spcBef>
              <a:spcAft>
                <a:spcPts val="0"/>
              </a:spcAft>
              <a:buClrTx/>
              <a:buSzTx/>
              <a:buFontTx/>
              <a:buAutoNum type="arabicParenBoth"/>
              <a:tabLst/>
              <a:defRPr/>
            </a:pPr>
            <a:r>
              <a:rPr lang="en-US" b="1" i="1" dirty="0">
                <a:ea typeface="ＭＳ Ｐゴシック" charset="-128"/>
              </a:rPr>
              <a:t>The council commissioner’s roles and responsibilities and </a:t>
            </a:r>
          </a:p>
          <a:p>
            <a:pPr marL="228600" marR="0" lvl="0" indent="-228600" algn="l" defTabSz="965114" rtl="0" eaLnBrk="1" fontAlgn="auto" latinLnBrk="0" hangingPunct="1">
              <a:lnSpc>
                <a:spcPct val="100000"/>
              </a:lnSpc>
              <a:spcBef>
                <a:spcPts val="0"/>
              </a:spcBef>
              <a:spcAft>
                <a:spcPts val="0"/>
              </a:spcAft>
              <a:buClrTx/>
              <a:buSzTx/>
              <a:buFontTx/>
              <a:buAutoNum type="arabicParenBoth"/>
              <a:tabLst/>
              <a:defRPr/>
            </a:pPr>
            <a:r>
              <a:rPr lang="en-US" b="1" i="1" dirty="0">
                <a:ea typeface="ＭＳ Ｐゴシック" charset="-128"/>
              </a:rPr>
              <a:t>The council commissioner’s vision for their term of service</a:t>
            </a:r>
          </a:p>
          <a:p>
            <a:pPr marL="0" marR="0" lvl="0" indent="0" algn="l" defTabSz="965114" rtl="0" eaLnBrk="1" fontAlgn="auto" latinLnBrk="0" hangingPunct="1">
              <a:lnSpc>
                <a:spcPct val="100000"/>
              </a:lnSpc>
              <a:spcBef>
                <a:spcPts val="0"/>
              </a:spcBef>
              <a:spcAft>
                <a:spcPts val="0"/>
              </a:spcAft>
              <a:buClrTx/>
              <a:buSzTx/>
              <a:buFontTx/>
              <a:buNone/>
              <a:tabLst/>
              <a:defRPr/>
            </a:pPr>
            <a:endParaRPr lang="en-US" b="1" i="1" dirty="0">
              <a:ea typeface="ＭＳ Ｐゴシック" charset="-128"/>
            </a:endParaRPr>
          </a:p>
          <a:p>
            <a:pPr marL="0" marR="0" lvl="0" indent="0" algn="l" defTabSz="965114" rtl="0" eaLnBrk="1" fontAlgn="auto" latinLnBrk="0" hangingPunct="1">
              <a:lnSpc>
                <a:spcPct val="100000"/>
              </a:lnSpc>
              <a:spcBef>
                <a:spcPts val="0"/>
              </a:spcBef>
              <a:spcAft>
                <a:spcPts val="0"/>
              </a:spcAft>
              <a:buClrTx/>
              <a:buSzTx/>
              <a:buFontTx/>
              <a:buNone/>
              <a:tabLst/>
              <a:defRPr/>
            </a:pPr>
            <a:r>
              <a:rPr lang="en-US" dirty="0">
                <a:ea typeface="ＭＳ Ｐゴシック" charset="-128"/>
              </a:rPr>
              <a:t>Once you understand </a:t>
            </a:r>
            <a:r>
              <a:rPr lang="en-US" i="1" dirty="0">
                <a:ea typeface="ＭＳ Ｐゴシック" charset="-128"/>
              </a:rPr>
              <a:t>what</a:t>
            </a:r>
            <a:r>
              <a:rPr lang="en-US" dirty="0">
                <a:ea typeface="ＭＳ Ｐゴシック" charset="-128"/>
              </a:rPr>
              <a:t> you want and need to accomplish, it becomes possible to develop a structure for a commissioner’s cabinet that will assist you in developing and implementing plans to fulfill the council commissioners' responsibilities and vision. </a:t>
            </a:r>
          </a:p>
          <a:p>
            <a:pPr defTabSz="965114"/>
            <a:endParaRPr lang="en-US" b="1" dirty="0">
              <a:ea typeface="ＭＳ Ｐゴシック" charset="-128"/>
            </a:endParaRPr>
          </a:p>
          <a:p>
            <a:pPr marL="0" marR="0">
              <a:spcBef>
                <a:spcPts val="0"/>
              </a:spcBef>
              <a:spcAft>
                <a:spcPts val="0"/>
              </a:spcAft>
            </a:pPr>
            <a:r>
              <a:rPr lang="en-US" kern="1200" dirty="0">
                <a:solidFill>
                  <a:srgbClr val="000000"/>
                </a:solidFill>
                <a:effectLst/>
                <a:ea typeface="MS PGothic" panose="020B0600070205080204" pitchFamily="34" charset="-128"/>
                <a:cs typeface="Times New Roman" panose="02020603050405020304" pitchFamily="18" charset="0"/>
              </a:rPr>
              <a:t>The third fundamental concept says that </a:t>
            </a:r>
            <a:r>
              <a:rPr lang="en-US" b="1" i="1" kern="1200" dirty="0">
                <a:solidFill>
                  <a:srgbClr val="000000"/>
                </a:solidFill>
                <a:effectLst/>
                <a:ea typeface="MS PGothic" panose="020B0600070205080204" pitchFamily="34" charset="-128"/>
                <a:cs typeface="Times New Roman" panose="02020603050405020304" pitchFamily="18" charset="0"/>
              </a:rPr>
              <a:t>form follows function</a:t>
            </a:r>
            <a:r>
              <a:rPr lang="en-US" b="1" kern="1200" dirty="0">
                <a:solidFill>
                  <a:srgbClr val="000000"/>
                </a:solidFill>
                <a:effectLst/>
                <a:ea typeface="MS PGothic" panose="020B0600070205080204" pitchFamily="34" charset="-128"/>
                <a:cs typeface="Times New Roman" panose="02020603050405020304" pitchFamily="18" charset="0"/>
              </a:rPr>
              <a:t>. </a:t>
            </a:r>
            <a:r>
              <a:rPr lang="en-US" kern="1200" dirty="0">
                <a:solidFill>
                  <a:srgbClr val="000000"/>
                </a:solidFill>
                <a:effectLst/>
                <a:ea typeface="MS PGothic" panose="020B0600070205080204" pitchFamily="34" charset="-128"/>
                <a:cs typeface="Times New Roman" panose="02020603050405020304" pitchFamily="18" charset="0"/>
              </a:rPr>
              <a:t>In general, this means the size and makeup of your cabinet should be based on the functions you wish to emphasize during your term.</a:t>
            </a:r>
            <a:endParaRPr lang="en-US" dirty="0">
              <a:effectLst/>
              <a:ea typeface="Times New Roman" panose="02020603050405020304" pitchFamily="18" charset="0"/>
            </a:endParaRPr>
          </a:p>
          <a:p>
            <a:pPr marL="0" marR="0">
              <a:spcBef>
                <a:spcPts val="0"/>
              </a:spcBef>
              <a:spcAft>
                <a:spcPts val="0"/>
              </a:spcAft>
            </a:pPr>
            <a:r>
              <a:rPr lang="en-US" kern="1200" dirty="0">
                <a:solidFill>
                  <a:srgbClr val="000000"/>
                </a:solidFill>
                <a:effectLst/>
                <a:ea typeface="MS PGothic" panose="020B0600070205080204" pitchFamily="34" charset="-128"/>
                <a:cs typeface="Times New Roman" panose="02020603050405020304" pitchFamily="18" charset="0"/>
              </a:rPr>
              <a:t> </a:t>
            </a:r>
            <a:endParaRPr lang="en-US" dirty="0">
              <a:effectLst/>
              <a:ea typeface="Times New Roman" panose="02020603050405020304" pitchFamily="18" charset="0"/>
            </a:endParaRPr>
          </a:p>
          <a:p>
            <a:pPr marL="0" marR="0">
              <a:spcBef>
                <a:spcPts val="0"/>
              </a:spcBef>
              <a:spcAft>
                <a:spcPts val="0"/>
              </a:spcAft>
            </a:pPr>
            <a:r>
              <a:rPr lang="en-US" kern="1200" dirty="0">
                <a:solidFill>
                  <a:srgbClr val="000000"/>
                </a:solidFill>
                <a:effectLst/>
                <a:ea typeface="MS PGothic" panose="020B0600070205080204" pitchFamily="34" charset="-128"/>
                <a:cs typeface="Times New Roman" panose="02020603050405020304" pitchFamily="18" charset="0"/>
              </a:rPr>
              <a:t>The fourth fundamental concept states that there is no pre-defined structure. The structure of a council commissioner’s cabinet is fluid and flexible. It responds to the needs of the council and the units that it serves. It is derived from the council commissioner’s responsibilities and vision and can change over time. </a:t>
            </a:r>
            <a:endParaRPr lang="en-US" dirty="0">
              <a:effectLst/>
              <a:ea typeface="Times New Roman" panose="02020603050405020304" pitchFamily="18" charset="0"/>
            </a:endParaRPr>
          </a:p>
          <a:p>
            <a:pPr marL="0" marR="0">
              <a:spcBef>
                <a:spcPts val="0"/>
              </a:spcBef>
              <a:spcAft>
                <a:spcPts val="0"/>
              </a:spcAft>
            </a:pPr>
            <a:r>
              <a:rPr lang="en-US" kern="1200" dirty="0">
                <a:solidFill>
                  <a:srgbClr val="000000"/>
                </a:solidFill>
                <a:effectLst/>
                <a:ea typeface="MS PGothic" panose="020B0600070205080204" pitchFamily="34" charset="-128"/>
                <a:cs typeface="Times New Roman" panose="02020603050405020304" pitchFamily="18" charset="0"/>
              </a:rPr>
              <a:t> </a:t>
            </a:r>
            <a:endParaRPr lang="en-US" dirty="0">
              <a:effectLst/>
              <a:ea typeface="Times New Roman" panose="02020603050405020304" pitchFamily="18" charset="0"/>
            </a:endParaRPr>
          </a:p>
          <a:p>
            <a:pPr marL="0" marR="0">
              <a:spcBef>
                <a:spcPts val="0"/>
              </a:spcBef>
              <a:spcAft>
                <a:spcPts val="0"/>
              </a:spcAft>
            </a:pPr>
            <a:r>
              <a:rPr lang="en-US" kern="1200" dirty="0">
                <a:solidFill>
                  <a:srgbClr val="000000"/>
                </a:solidFill>
                <a:effectLst/>
                <a:ea typeface="MS PGothic" panose="020B0600070205080204" pitchFamily="34" charset="-128"/>
                <a:cs typeface="Times New Roman" panose="02020603050405020304" pitchFamily="18" charset="0"/>
              </a:rPr>
              <a:t>The council commissioner’s cabinet needs to </a:t>
            </a:r>
            <a:r>
              <a:rPr lang="en-US" b="1" i="1" kern="1200" dirty="0">
                <a:solidFill>
                  <a:srgbClr val="000000"/>
                </a:solidFill>
                <a:effectLst/>
                <a:ea typeface="MS PGothic" panose="020B0600070205080204" pitchFamily="34" charset="-128"/>
                <a:cs typeface="Times New Roman" panose="02020603050405020304" pitchFamily="18" charset="0"/>
              </a:rPr>
              <a:t>work collectively, collaboratively, and independently</a:t>
            </a:r>
            <a:r>
              <a:rPr lang="en-US" kern="1200" dirty="0">
                <a:solidFill>
                  <a:srgbClr val="000000"/>
                </a:solidFill>
                <a:effectLst/>
                <a:ea typeface="MS PGothic" panose="020B0600070205080204" pitchFamily="34" charset="-128"/>
                <a:cs typeface="Times New Roman" panose="02020603050405020304" pitchFamily="18" charset="0"/>
              </a:rPr>
              <a:t>. They need to understand the council commissioner’s vision for success, have sufficient initiative to carry out the tasks, and be able to work well with the other team members.</a:t>
            </a:r>
            <a:endParaRPr lang="en-US" dirty="0">
              <a:effectLst/>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14291AA4-A2DD-4BC1-BADB-D354EB139AA1}" type="slidenum">
              <a:rPr lang="en-US" smtClean="0"/>
              <a:t>21</a:t>
            </a:fld>
            <a:endParaRPr lang="en-US" dirty="0"/>
          </a:p>
        </p:txBody>
      </p:sp>
    </p:spTree>
    <p:extLst>
      <p:ext uri="{BB962C8B-B14F-4D97-AF65-F5344CB8AC3E}">
        <p14:creationId xmlns:p14="http://schemas.microsoft.com/office/powerpoint/2010/main" val="38860541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24050" y="666750"/>
            <a:ext cx="3009900" cy="1693863"/>
          </a:xfrm>
        </p:spPr>
      </p:sp>
      <p:sp>
        <p:nvSpPr>
          <p:cNvPr id="3" name="Notes Placeholder 2"/>
          <p:cNvSpPr>
            <a:spLocks noGrp="1"/>
          </p:cNvSpPr>
          <p:nvPr>
            <p:ph type="body" idx="1"/>
          </p:nvPr>
        </p:nvSpPr>
        <p:spPr>
          <a:xfrm>
            <a:off x="685800" y="2940239"/>
            <a:ext cx="5486400" cy="3600450"/>
          </a:xfrm>
        </p:spPr>
        <p:txBody>
          <a:bodyPr/>
          <a:lstStyle/>
          <a:p>
            <a:r>
              <a:rPr lang="en-US" b="1" dirty="0"/>
              <a:t>Types of Commissioners</a:t>
            </a:r>
          </a:p>
          <a:p>
            <a:r>
              <a:rPr lang="en-US" dirty="0"/>
              <a:t>Commissioners come in all shapes, sizes, and experiences, and they can be organized in many ways, but there are just three types of commissioners: </a:t>
            </a:r>
          </a:p>
          <a:p>
            <a:pPr marL="285666" marR="0" lvl="0" indent="-285666" algn="l" defTabSz="914400" rtl="0" eaLnBrk="1" fontAlgn="auto" latinLnBrk="0" hangingPunct="1">
              <a:lnSpc>
                <a:spcPct val="100000"/>
              </a:lnSpc>
              <a:spcBef>
                <a:spcPts val="0"/>
              </a:spcBef>
              <a:spcAft>
                <a:spcPts val="0"/>
              </a:spcAft>
              <a:buClrTx/>
              <a:buSzTx/>
              <a:buFontTx/>
              <a:buChar char="-"/>
              <a:tabLst/>
              <a:defRPr/>
            </a:pPr>
            <a:r>
              <a:rPr lang="en-US" dirty="0"/>
              <a:t>Unit commissioners</a:t>
            </a:r>
          </a:p>
          <a:p>
            <a:pPr marL="285666" marR="0" lvl="0" indent="-285666" algn="l" defTabSz="914400" rtl="0" eaLnBrk="1" fontAlgn="auto" latinLnBrk="0" hangingPunct="1">
              <a:lnSpc>
                <a:spcPct val="100000"/>
              </a:lnSpc>
              <a:spcBef>
                <a:spcPts val="0"/>
              </a:spcBef>
              <a:spcAft>
                <a:spcPts val="0"/>
              </a:spcAft>
              <a:buClrTx/>
              <a:buSzTx/>
              <a:buFontTx/>
              <a:buChar char="-"/>
              <a:tabLst/>
              <a:defRPr/>
            </a:pPr>
            <a:r>
              <a:rPr lang="en-US" dirty="0"/>
              <a:t>Roundtable commissioners</a:t>
            </a:r>
          </a:p>
          <a:p>
            <a:pPr marL="285666" indent="-285666">
              <a:buFontTx/>
              <a:buChar char="-"/>
            </a:pPr>
            <a:r>
              <a:rPr lang="en-US" dirty="0"/>
              <a:t>Administrative commissioners</a:t>
            </a:r>
          </a:p>
          <a:p>
            <a:endParaRPr lang="en-US" dirty="0"/>
          </a:p>
          <a:p>
            <a:r>
              <a:rPr lang="en-US" dirty="0"/>
              <a:t>Those who are not unit commissioners or roundtable commissioners are </a:t>
            </a:r>
            <a:r>
              <a:rPr lang="en-US" i="1" dirty="0"/>
              <a:t>administrative</a:t>
            </a:r>
            <a:r>
              <a:rPr lang="en-US" dirty="0"/>
              <a:t> commissioners. </a:t>
            </a:r>
          </a:p>
          <a:p>
            <a:endParaRPr lang="en-US" dirty="0"/>
          </a:p>
        </p:txBody>
      </p:sp>
      <p:sp>
        <p:nvSpPr>
          <p:cNvPr id="4" name="Slide Number Placeholder 3"/>
          <p:cNvSpPr>
            <a:spLocks noGrp="1"/>
          </p:cNvSpPr>
          <p:nvPr>
            <p:ph type="sldNum" sz="quarter" idx="10"/>
          </p:nvPr>
        </p:nvSpPr>
        <p:spPr/>
        <p:txBody>
          <a:bodyPr/>
          <a:lstStyle/>
          <a:p>
            <a:fld id="{959046A0-4F4D-4272-874D-9474BCDE7E84}" type="slidenum">
              <a:rPr lang="en-US" smtClean="0"/>
              <a:t>22</a:t>
            </a:fld>
            <a:endParaRPr lang="en-US"/>
          </a:p>
        </p:txBody>
      </p:sp>
    </p:spTree>
    <p:extLst>
      <p:ext uri="{BB962C8B-B14F-4D97-AF65-F5344CB8AC3E}">
        <p14:creationId xmlns:p14="http://schemas.microsoft.com/office/powerpoint/2010/main" val="38338106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46238" y="301625"/>
            <a:ext cx="3563937" cy="2005013"/>
          </a:xfrm>
        </p:spPr>
      </p:sp>
      <p:sp>
        <p:nvSpPr>
          <p:cNvPr id="3" name="Notes Placeholder 2"/>
          <p:cNvSpPr>
            <a:spLocks noGrp="1"/>
          </p:cNvSpPr>
          <p:nvPr>
            <p:ph type="body" idx="1"/>
          </p:nvPr>
        </p:nvSpPr>
        <p:spPr>
          <a:xfrm>
            <a:off x="336883" y="2415654"/>
            <a:ext cx="6227690" cy="6426721"/>
          </a:xfrm>
        </p:spPr>
        <p:txBody>
          <a:bodyPr/>
          <a:lstStyle/>
          <a:p>
            <a:pPr marL="0" marR="0">
              <a:lnSpc>
                <a:spcPct val="107000"/>
              </a:lnSpc>
              <a:spcBef>
                <a:spcPts val="0"/>
              </a:spcBef>
              <a:spcAft>
                <a:spcPts val="0"/>
              </a:spcAft>
            </a:pPr>
            <a:r>
              <a:rPr lang="en-US" b="1" dirty="0">
                <a:effectLst/>
                <a:ea typeface="Times New Roman" panose="02020603050405020304" pitchFamily="18" charset="0"/>
              </a:rPr>
              <a:t>Assistant Council Commissioner</a:t>
            </a:r>
          </a:p>
          <a:p>
            <a:pPr marL="0" marR="0">
              <a:lnSpc>
                <a:spcPct val="107000"/>
              </a:lnSpc>
              <a:spcBef>
                <a:spcPts val="0"/>
              </a:spcBef>
              <a:spcAft>
                <a:spcPts val="0"/>
              </a:spcAft>
            </a:pPr>
            <a:r>
              <a:rPr lang="en-US" dirty="0">
                <a:effectLst/>
                <a:ea typeface="Times New Roman" panose="02020603050405020304" pitchFamily="18" charset="0"/>
              </a:rPr>
              <a:t>The people you select to fill the roles of assistant council commissioners and all district commissioners in the council make up the council commissioners’ cabinet. We’ll talk more about district commissioners later. You can appoint as many assistant council commissioners as you think you need to help you manage the unit service function.  In some councils, there may be only one or two assistant council commissioners; in others, there could be as many as seven or more. Your vision for unit service success should drive the number and role of your assistant council commissioners.</a:t>
            </a:r>
          </a:p>
          <a:p>
            <a:pPr marL="0" marR="0">
              <a:lnSpc>
                <a:spcPct val="107000"/>
              </a:lnSpc>
              <a:spcBef>
                <a:spcPts val="0"/>
              </a:spcBef>
              <a:spcAft>
                <a:spcPts val="0"/>
              </a:spcAft>
            </a:pPr>
            <a:r>
              <a:rPr lang="en-US" dirty="0">
                <a:effectLst/>
                <a:ea typeface="Times New Roman" panose="02020603050405020304" pitchFamily="18" charset="0"/>
              </a:rPr>
              <a:t> </a:t>
            </a:r>
          </a:p>
          <a:p>
            <a:pPr>
              <a:lnSpc>
                <a:spcPct val="107000"/>
              </a:lnSpc>
            </a:pPr>
            <a:r>
              <a:rPr lang="en-US" dirty="0">
                <a:effectLst/>
                <a:ea typeface="Times New Roman" panose="02020603050405020304" pitchFamily="18" charset="0"/>
              </a:rPr>
              <a:t>Assistant council commissioners should be appointed based on their willingness and ability to carry out their designated functions. These are not honorary appointments, and your assistant council commissioners should understand their roles</a:t>
            </a:r>
            <a:r>
              <a:rPr lang="en-US" dirty="0">
                <a:ea typeface="Times New Roman" panose="02020603050405020304" pitchFamily="18" charset="0"/>
              </a:rPr>
              <a:t>, responsibilities, and the need to carry out their functions effectively</a:t>
            </a:r>
            <a:r>
              <a:rPr lang="en-US" dirty="0">
                <a:effectLst/>
                <a:ea typeface="Times New Roman" panose="02020603050405020304" pitchFamily="18" charset="0"/>
              </a:rPr>
              <a:t>.  Assistant council commissioners do not </a:t>
            </a:r>
            <a:r>
              <a:rPr lang="en-US" dirty="0">
                <a:ea typeface="Times New Roman" panose="02020603050405020304" pitchFamily="18" charset="0"/>
              </a:rPr>
              <a:t>require prior specific commissioner service; they must</a:t>
            </a:r>
            <a:r>
              <a:rPr lang="en-US" dirty="0">
                <a:effectLst/>
                <a:ea typeface="Times New Roman" panose="02020603050405020304" pitchFamily="18" charset="0"/>
              </a:rPr>
              <a:t> be willing and able to serve in their designated role.  Appointments are for one year. They may be renewed based on your determination that they should be reappointed because they have been effective.  </a:t>
            </a:r>
          </a:p>
          <a:p>
            <a:pPr marL="0" marR="0">
              <a:lnSpc>
                <a:spcPct val="107000"/>
              </a:lnSpc>
              <a:spcBef>
                <a:spcPts val="0"/>
              </a:spcBef>
              <a:spcAft>
                <a:spcPts val="0"/>
              </a:spcAft>
            </a:pPr>
            <a:r>
              <a:rPr lang="en-US" dirty="0">
                <a:effectLst/>
                <a:ea typeface="Times New Roman" panose="02020603050405020304" pitchFamily="18" charset="0"/>
              </a:rPr>
              <a:t> </a:t>
            </a:r>
          </a:p>
          <a:p>
            <a:pPr marL="0" marR="0">
              <a:lnSpc>
                <a:spcPct val="107000"/>
              </a:lnSpc>
              <a:spcBef>
                <a:spcPts val="0"/>
              </a:spcBef>
              <a:spcAft>
                <a:spcPts val="0"/>
              </a:spcAft>
            </a:pPr>
            <a:r>
              <a:rPr lang="en-US" dirty="0">
                <a:effectLst/>
                <a:ea typeface="Times New Roman" panose="02020603050405020304" pitchFamily="18" charset="0"/>
              </a:rPr>
              <a:t>Assistant council commissioners are the individuals you will rely on to help carry out unit service responsibilities. When done well, these individuals may become seen as the subject matter experts for their areas of responsibility within your council.</a:t>
            </a:r>
          </a:p>
          <a:p>
            <a:pPr marL="0" marR="0">
              <a:lnSpc>
                <a:spcPct val="107000"/>
              </a:lnSpc>
              <a:spcBef>
                <a:spcPts val="0"/>
              </a:spcBef>
              <a:spcAft>
                <a:spcPts val="0"/>
              </a:spcAft>
            </a:pPr>
            <a:r>
              <a:rPr lang="en-US" dirty="0">
                <a:effectLst/>
                <a:ea typeface="Times New Roman" panose="02020603050405020304" pitchFamily="18" charset="0"/>
              </a:rPr>
              <a:t> </a:t>
            </a:r>
          </a:p>
          <a:p>
            <a:pPr>
              <a:lnSpc>
                <a:spcPct val="107000"/>
              </a:lnSpc>
            </a:pPr>
            <a:r>
              <a:rPr lang="en-US" dirty="0">
                <a:effectLst/>
                <a:ea typeface="Times New Roman" panose="02020603050405020304" pitchFamily="18" charset="0"/>
              </a:rPr>
              <a:t>Assistant council commissioners need to be able to work </a:t>
            </a:r>
            <a:r>
              <a:rPr lang="en-US" dirty="0">
                <a:ea typeface="Times New Roman" panose="02020603050405020304" pitchFamily="18" charset="0"/>
              </a:rPr>
              <a:t>effectively in a team environment alongside you and the other assistant council commissioners, while also being independent, self-motivated, and proactive in their actions</a:t>
            </a:r>
            <a:r>
              <a:rPr lang="en-US" dirty="0">
                <a:effectLst/>
                <a:ea typeface="Times New Roman" panose="02020603050405020304" pitchFamily="18" charset="0"/>
              </a:rPr>
              <a:t>. They need to understand the overall vision and work towards that shared vision.  </a:t>
            </a:r>
          </a:p>
          <a:p>
            <a:pPr marL="0" marR="0">
              <a:lnSpc>
                <a:spcPct val="107000"/>
              </a:lnSpc>
              <a:spcBef>
                <a:spcPts val="0"/>
              </a:spcBef>
              <a:spcAft>
                <a:spcPts val="0"/>
              </a:spcAft>
            </a:pPr>
            <a:r>
              <a:rPr lang="en-US" dirty="0">
                <a:effectLst/>
                <a:ea typeface="Times New Roman" panose="02020603050405020304" pitchFamily="18" charset="0"/>
              </a:rPr>
              <a:t> </a:t>
            </a:r>
          </a:p>
          <a:p>
            <a:pPr>
              <a:lnSpc>
                <a:spcPct val="106000"/>
              </a:lnSpc>
            </a:pPr>
            <a:r>
              <a:rPr lang="en-US" kern="1200" dirty="0">
                <a:solidFill>
                  <a:srgbClr val="000000"/>
                </a:solidFill>
                <a:effectLst/>
                <a:ea typeface="Times New Roman" panose="02020603050405020304" pitchFamily="18" charset="0"/>
                <a:cs typeface="Times New Roman" panose="02020603050405020304" pitchFamily="18" charset="0"/>
              </a:rPr>
              <a:t>Ideally, you will cast a wide net to recruit assistant council commissioners representing the council’s membership.  Whenever possible, build your team with a diverse group of capable</a:t>
            </a:r>
            <a:r>
              <a:rPr lang="en-US" dirty="0">
                <a:solidFill>
                  <a:srgbClr val="000000"/>
                </a:solidFill>
                <a:ea typeface="Times New Roman" panose="02020603050405020304" pitchFamily="18" charset="0"/>
                <a:cs typeface="Times New Roman" panose="02020603050405020304" pitchFamily="18" charset="0"/>
              </a:rPr>
              <a:t> and effective leaders from across the council’s service area, representing all demographics – including age, race, gender, geography, religion, and various</a:t>
            </a:r>
            <a:r>
              <a:rPr lang="en-US" kern="1200" dirty="0">
                <a:solidFill>
                  <a:srgbClr val="000000"/>
                </a:solidFill>
                <a:effectLst/>
                <a:ea typeface="Times New Roman" panose="02020603050405020304" pitchFamily="18" charset="0"/>
                <a:cs typeface="Times New Roman" panose="02020603050405020304" pitchFamily="18" charset="0"/>
              </a:rPr>
              <a:t> Scouting roles. As the goal for unit service is to serve all units in all areas of the council, a diverse team will have a broader network and range of influence than a cabinet built from within a single district or single demographic.</a:t>
            </a:r>
            <a:endParaRPr lang="en-US" dirty="0">
              <a:effectLst/>
              <a:ea typeface="Times New Roman" panose="02020603050405020304" pitchFamily="18" charset="0"/>
            </a:endParaRPr>
          </a:p>
          <a:p>
            <a:pPr marL="0" marR="0">
              <a:lnSpc>
                <a:spcPct val="107000"/>
              </a:lnSpc>
              <a:spcBef>
                <a:spcPts val="0"/>
              </a:spcBef>
              <a:spcAft>
                <a:spcPts val="0"/>
              </a:spcAft>
            </a:pPr>
            <a:r>
              <a:rPr lang="en-US" dirty="0">
                <a:effectLst/>
                <a:ea typeface="Times New Roman" panose="02020603050405020304" pitchFamily="18" charset="0"/>
              </a:rPr>
              <a:t> </a:t>
            </a:r>
          </a:p>
          <a:p>
            <a:endParaRPr lang="en-US" dirty="0"/>
          </a:p>
        </p:txBody>
      </p:sp>
      <p:sp>
        <p:nvSpPr>
          <p:cNvPr id="4" name="Slide Number Placeholder 3"/>
          <p:cNvSpPr>
            <a:spLocks noGrp="1"/>
          </p:cNvSpPr>
          <p:nvPr>
            <p:ph type="sldNum" sz="quarter" idx="5"/>
          </p:nvPr>
        </p:nvSpPr>
        <p:spPr/>
        <p:txBody>
          <a:bodyPr/>
          <a:lstStyle/>
          <a:p>
            <a:fld id="{14291AA4-A2DD-4BC1-BADB-D354EB139AA1}" type="slidenum">
              <a:rPr lang="en-US" smtClean="0"/>
              <a:t>23</a:t>
            </a:fld>
            <a:endParaRPr lang="en-US" dirty="0"/>
          </a:p>
        </p:txBody>
      </p:sp>
    </p:spTree>
    <p:extLst>
      <p:ext uri="{BB962C8B-B14F-4D97-AF65-F5344CB8AC3E}">
        <p14:creationId xmlns:p14="http://schemas.microsoft.com/office/powerpoint/2010/main" val="1802085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35113" y="312738"/>
            <a:ext cx="4208462" cy="2368550"/>
          </a:xfrm>
        </p:spPr>
      </p:sp>
      <p:sp>
        <p:nvSpPr>
          <p:cNvPr id="3" name="Notes Placeholder 2"/>
          <p:cNvSpPr>
            <a:spLocks noGrp="1"/>
          </p:cNvSpPr>
          <p:nvPr>
            <p:ph type="body" idx="1"/>
          </p:nvPr>
        </p:nvSpPr>
        <p:spPr>
          <a:xfrm>
            <a:off x="685800" y="2771775"/>
            <a:ext cx="5486400" cy="6245616"/>
          </a:xfrm>
        </p:spPr>
        <p:txBody>
          <a:bodyPr/>
          <a:lstStyle/>
          <a:p>
            <a:pPr marR="635">
              <a:spcAft>
                <a:spcPts val="165"/>
              </a:spcAft>
            </a:pPr>
            <a:r>
              <a:rPr lang="en-US" b="1" dirty="0">
                <a:effectLst/>
                <a:ea typeface="Times New Roman" panose="02020603050405020304" pitchFamily="18" charset="0"/>
              </a:rPr>
              <a:t>Assistant Council Commissioners</a:t>
            </a:r>
          </a:p>
          <a:p>
            <a:pPr marR="635">
              <a:spcAft>
                <a:spcPts val="165"/>
              </a:spcAft>
            </a:pPr>
            <a:r>
              <a:rPr lang="en-US" dirty="0">
                <a:effectLst/>
                <a:ea typeface="Times New Roman" panose="02020603050405020304" pitchFamily="18" charset="0"/>
              </a:rPr>
              <a:t>Since assistant council commissioners are a part of the council commissioner’s cabinet, what is an assistant council commissioner’s role?  Simply put, it </a:t>
            </a:r>
            <a:r>
              <a:rPr lang="en-US" dirty="0">
                <a:ea typeface="Times New Roman" panose="02020603050405020304" pitchFamily="18" charset="0"/>
              </a:rPr>
              <a:t>involves executing, recruiting, enabling, and retaining</a:t>
            </a:r>
            <a:r>
              <a:rPr lang="en-US" dirty="0">
                <a:effectLst/>
                <a:ea typeface="Times New Roman" panose="02020603050405020304" pitchFamily="18" charset="0"/>
              </a:rPr>
              <a:t>. ​</a:t>
            </a:r>
          </a:p>
          <a:p>
            <a:pPr marL="0" marR="635">
              <a:spcBef>
                <a:spcPts val="0"/>
              </a:spcBef>
              <a:spcAft>
                <a:spcPts val="165"/>
              </a:spcAft>
            </a:pPr>
            <a:r>
              <a:rPr lang="en-US" dirty="0">
                <a:effectLst/>
                <a:ea typeface="Times New Roman" panose="02020603050405020304" pitchFamily="18" charset="0"/>
              </a:rPr>
              <a:t> ​</a:t>
            </a:r>
          </a:p>
          <a:p>
            <a:pPr marL="0" marR="635">
              <a:spcBef>
                <a:spcPts val="0"/>
              </a:spcBef>
              <a:spcAft>
                <a:spcPts val="165"/>
              </a:spcAft>
            </a:pPr>
            <a:r>
              <a:rPr lang="en-US" dirty="0">
                <a:effectLst/>
                <a:ea typeface="Times New Roman" panose="02020603050405020304" pitchFamily="18" charset="0"/>
              </a:rPr>
              <a:t>Assistant council commissioners need to: </a:t>
            </a:r>
            <a:endParaRPr lang="en-US" b="1" dirty="0">
              <a:effectLst/>
              <a:ea typeface="Times New Roman" panose="02020603050405020304" pitchFamily="18" charset="0"/>
            </a:endParaRPr>
          </a:p>
          <a:p>
            <a:pPr marL="171450" marR="635" indent="-171450">
              <a:spcBef>
                <a:spcPts val="0"/>
              </a:spcBef>
              <a:spcAft>
                <a:spcPts val="165"/>
              </a:spcAft>
              <a:buFont typeface="Arial" panose="020B0604020202020204" pitchFamily="34" charset="0"/>
              <a:buChar char="•"/>
            </a:pPr>
            <a:r>
              <a:rPr lang="en-US" b="1" i="1" dirty="0">
                <a:effectLst/>
                <a:ea typeface="Times New Roman" panose="02020603050405020304" pitchFamily="18" charset="0"/>
              </a:rPr>
              <a:t>Execute</a:t>
            </a:r>
            <a:r>
              <a:rPr lang="en-US" b="1" dirty="0">
                <a:effectLst/>
                <a:ea typeface="Times New Roman" panose="02020603050405020304" pitchFamily="18" charset="0"/>
              </a:rPr>
              <a:t> </a:t>
            </a:r>
            <a:r>
              <a:rPr lang="en-US" dirty="0">
                <a:effectLst/>
                <a:ea typeface="Times New Roman" panose="02020603050405020304" pitchFamily="18" charset="0"/>
              </a:rPr>
              <a:t>the detailed plans needed to fulfill your vision of unit service</a:t>
            </a:r>
            <a:endParaRPr lang="en-US" b="1" dirty="0">
              <a:effectLst/>
              <a:ea typeface="Times New Roman" panose="02020603050405020304" pitchFamily="18" charset="0"/>
            </a:endParaRPr>
          </a:p>
          <a:p>
            <a:pPr marL="171450" marR="635" indent="-171450">
              <a:spcBef>
                <a:spcPts val="0"/>
              </a:spcBef>
              <a:spcAft>
                <a:spcPts val="165"/>
              </a:spcAft>
              <a:buFont typeface="Arial" panose="020B0604020202020204" pitchFamily="34" charset="0"/>
              <a:buChar char="•"/>
            </a:pPr>
            <a:r>
              <a:rPr lang="en-US" b="1" i="1" dirty="0">
                <a:effectLst/>
                <a:ea typeface="Times New Roman" panose="02020603050405020304" pitchFamily="18" charset="0"/>
              </a:rPr>
              <a:t>Recruit</a:t>
            </a:r>
            <a:r>
              <a:rPr lang="en-US" i="1" dirty="0">
                <a:effectLst/>
                <a:ea typeface="Times New Roman" panose="02020603050405020304" pitchFamily="18" charset="0"/>
              </a:rPr>
              <a:t> </a:t>
            </a:r>
            <a:r>
              <a:rPr lang="en-US" dirty="0">
                <a:effectLst/>
                <a:ea typeface="Times New Roman" panose="02020603050405020304" pitchFamily="18" charset="0"/>
              </a:rPr>
              <a:t>an adequate number of cabinet members to fulfill your vision so that the council retains commissioners and units. </a:t>
            </a:r>
            <a:endParaRPr lang="en-US" b="1" dirty="0">
              <a:effectLst/>
              <a:ea typeface="Times New Roman" panose="02020603050405020304" pitchFamily="18" charset="0"/>
            </a:endParaRPr>
          </a:p>
          <a:p>
            <a:pPr marL="171450" marR="635" indent="-171450">
              <a:spcAft>
                <a:spcPts val="165"/>
              </a:spcAft>
              <a:buFont typeface="Arial" panose="020B0604020202020204" pitchFamily="34" charset="0"/>
              <a:buChar char="•"/>
            </a:pPr>
            <a:r>
              <a:rPr lang="en-US" b="1" i="1" dirty="0">
                <a:effectLst/>
                <a:ea typeface="Times New Roman" panose="02020603050405020304" pitchFamily="18" charset="0"/>
              </a:rPr>
              <a:t>Enable</a:t>
            </a:r>
            <a:r>
              <a:rPr lang="en-US" i="1" dirty="0">
                <a:effectLst/>
                <a:ea typeface="Times New Roman" panose="02020603050405020304" pitchFamily="18" charset="0"/>
              </a:rPr>
              <a:t> </a:t>
            </a:r>
            <a:r>
              <a:rPr lang="en-US" dirty="0">
                <a:effectLst/>
                <a:ea typeface="Times New Roman" panose="02020603050405020304" pitchFamily="18" charset="0"/>
              </a:rPr>
              <a:t>commissioners' success involves ensuring that timely and effective training is available to them. ​ It also includes assessing </a:t>
            </a:r>
            <a:r>
              <a:rPr lang="en-US" dirty="0">
                <a:ea typeface="Times New Roman" panose="02020603050405020304" pitchFamily="18" charset="0"/>
              </a:rPr>
              <a:t>the performance of cabinet members and, when necessary, reassigning or replacing them to ensure effective service</a:t>
            </a:r>
            <a:r>
              <a:rPr lang="en-US" dirty="0">
                <a:effectLst/>
                <a:ea typeface="Times New Roman" panose="02020603050405020304" pitchFamily="18" charset="0"/>
              </a:rPr>
              <a:t>.  </a:t>
            </a:r>
            <a:endParaRPr lang="en-US" b="1" dirty="0">
              <a:effectLst/>
              <a:ea typeface="Times New Roman" panose="02020603050405020304" pitchFamily="18" charset="0"/>
            </a:endParaRPr>
          </a:p>
          <a:p>
            <a:pPr marL="171450" marR="635" indent="-171450">
              <a:spcAft>
                <a:spcPts val="165"/>
              </a:spcAft>
              <a:buFont typeface="Arial" panose="020B0604020202020204" pitchFamily="34" charset="0"/>
              <a:buChar char="•"/>
            </a:pPr>
            <a:r>
              <a:rPr lang="en-US" b="1" i="1" dirty="0">
                <a:effectLst/>
                <a:ea typeface="Times New Roman" panose="02020603050405020304" pitchFamily="18" charset="0"/>
              </a:rPr>
              <a:t>Retain</a:t>
            </a:r>
            <a:r>
              <a:rPr lang="en-US" dirty="0">
                <a:effectLst/>
                <a:ea typeface="Times New Roman" panose="02020603050405020304" pitchFamily="18" charset="0"/>
              </a:rPr>
              <a:t> commissioners </a:t>
            </a:r>
            <a:r>
              <a:rPr lang="en-US" dirty="0">
                <a:ea typeface="Times New Roman" panose="02020603050405020304" pitchFamily="18" charset="0"/>
              </a:rPr>
              <a:t>involves recognizing their efforts, retaining units, and ensuring that unit leaders receive the necessary training and information </a:t>
            </a:r>
            <a:r>
              <a:rPr lang="en-US" dirty="0">
                <a:effectLst/>
                <a:ea typeface="Times New Roman" panose="02020603050405020304" pitchFamily="18" charset="0"/>
              </a:rPr>
              <a:t>to conduct a successful program. </a:t>
            </a:r>
          </a:p>
          <a:p>
            <a:pPr marL="457200" marR="0" indent="-228600" algn="l" fontAlgn="base">
              <a:spcBef>
                <a:spcPts val="0"/>
              </a:spcBef>
              <a:spcAft>
                <a:spcPts val="0"/>
              </a:spcAft>
            </a:pPr>
            <a:endParaRPr lang="en-US" b="0" i="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14291AA4-A2DD-4BC1-BADB-D354EB139AA1}" type="slidenum">
              <a:rPr lang="en-US" smtClean="0"/>
              <a:t>24</a:t>
            </a:fld>
            <a:endParaRPr lang="en-US" dirty="0"/>
          </a:p>
        </p:txBody>
      </p:sp>
    </p:spTree>
    <p:extLst>
      <p:ext uri="{BB962C8B-B14F-4D97-AF65-F5344CB8AC3E}">
        <p14:creationId xmlns:p14="http://schemas.microsoft.com/office/powerpoint/2010/main" val="28029870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95500" y="212725"/>
            <a:ext cx="2667000" cy="1500188"/>
          </a:xfrm>
        </p:spPr>
      </p:sp>
      <p:sp>
        <p:nvSpPr>
          <p:cNvPr id="3" name="Notes Placeholder 2"/>
          <p:cNvSpPr>
            <a:spLocks noGrp="1"/>
          </p:cNvSpPr>
          <p:nvPr>
            <p:ph type="body" idx="1"/>
          </p:nvPr>
        </p:nvSpPr>
        <p:spPr>
          <a:xfrm>
            <a:off x="256674" y="1828800"/>
            <a:ext cx="6368715" cy="710247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Assistant Council Commissioner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Councils are sometimes organized into service areas based on the number of districts within the council. You might appoint an assistant council commissioner to oversee each of those service areas. These assistants work closely with the district commissioners in the districts that make up the service area. These assistants help ease the span of control for you, depending on the size of your council.</a:t>
            </a:r>
          </a:p>
          <a:p>
            <a:endParaRPr lang="en-US" dirty="0"/>
          </a:p>
          <a:p>
            <a:r>
              <a:rPr lang="en-US" dirty="0"/>
              <a:t>You may also wish to appoint assistant council commissioners to assist you in managing other responsibilities. </a:t>
            </a:r>
          </a:p>
          <a:p>
            <a:endParaRPr lang="en-US" dirty="0"/>
          </a:p>
          <a:p>
            <a:r>
              <a:rPr lang="en-US" dirty="0"/>
              <a:t>You can appoint an </a:t>
            </a:r>
            <a:r>
              <a:rPr lang="en-US" b="1" dirty="0"/>
              <a:t>assistant council commissioner for training </a:t>
            </a:r>
            <a:r>
              <a:rPr lang="en-US" dirty="0"/>
              <a:t>who can make sure that all commissioners in the council have completed their position-specific basic training, provide a short training element during your monthly commissioner cabinet meetings, oversee the conduct of an annual college of commissioner science or annual commissioners conference to keep the commissioners up to speed regarding updates and changes to unit service. </a:t>
            </a:r>
          </a:p>
          <a:p>
            <a:endParaRPr lang="en-US" dirty="0"/>
          </a:p>
          <a:p>
            <a:r>
              <a:rPr lang="en-US" dirty="0"/>
              <a:t>Appoint an </a:t>
            </a:r>
            <a:r>
              <a:rPr lang="en-US" b="1" dirty="0"/>
              <a:t>assistant council commissioner for roundtable. This person will ensure that the roundtable activities in each district contribute</a:t>
            </a:r>
            <a:r>
              <a:rPr lang="en-US" dirty="0"/>
              <a:t> to unit service in each district. </a:t>
            </a:r>
          </a:p>
          <a:p>
            <a:endParaRPr lang="en-US" dirty="0"/>
          </a:p>
          <a:p>
            <a:r>
              <a:rPr lang="en-US" dirty="0"/>
              <a:t>An </a:t>
            </a:r>
            <a:r>
              <a:rPr lang="en-US" b="1" dirty="0"/>
              <a:t>assistant council commissioner for Commissioner Tools </a:t>
            </a:r>
            <a:r>
              <a:rPr lang="en-US" dirty="0"/>
              <a:t>might also be a good position. This person can help and assist all commissioners who may need assistance using the technology available to them.   </a:t>
            </a:r>
          </a:p>
          <a:p>
            <a:endParaRPr lang="en-US" dirty="0"/>
          </a:p>
          <a:p>
            <a:r>
              <a:rPr lang="en-US" dirty="0"/>
              <a:t>Another assistant that you might consider is an </a:t>
            </a:r>
            <a:r>
              <a:rPr lang="en-US" b="1" dirty="0"/>
              <a:t>assistant council commissioner for charter renewal. </a:t>
            </a:r>
            <a:r>
              <a:rPr lang="en-US" b="0" dirty="0"/>
              <a:t>This person can be a </a:t>
            </a:r>
            <a:r>
              <a:rPr lang="en-US" dirty="0"/>
              <a:t>significant help during charter renewal time, ensuring the timely renewal of unit charters and keeping track of any changes in the renewal process that the National Council may</a:t>
            </a:r>
            <a:r>
              <a:rPr lang="en-US" b="0" dirty="0"/>
              <a:t> issue. </a:t>
            </a:r>
          </a:p>
          <a:p>
            <a:endParaRPr lang="en-US" b="0" dirty="0"/>
          </a:p>
          <a:p>
            <a:r>
              <a:rPr lang="en-US" b="0" dirty="0"/>
              <a:t>One more assistant you should consider is an </a:t>
            </a:r>
            <a:r>
              <a:rPr lang="en-US" b="1" dirty="0"/>
              <a:t>assistant council commissioner for awards and recognition. </a:t>
            </a:r>
            <a:r>
              <a:rPr lang="en-US" b="0" dirty="0"/>
              <a:t>This person will help you to recognize and reward commissioners appropriately for their service. This assistant could cover commissioner recruitment, retention, and recognition in some councils.  </a:t>
            </a:r>
          </a:p>
          <a:p>
            <a:endParaRPr lang="en-US" b="0" dirty="0"/>
          </a:p>
          <a:p>
            <a:r>
              <a:rPr lang="en-US" b="0" dirty="0"/>
              <a:t>You could also select an </a:t>
            </a:r>
            <a:r>
              <a:rPr lang="en-US" b="1" dirty="0"/>
              <a:t>assistant council commissioner for communications </a:t>
            </a:r>
            <a:r>
              <a:rPr lang="en-US" b="0" dirty="0"/>
              <a:t>to handle commissioner newsletters, social media, and other communications functions.</a:t>
            </a:r>
          </a:p>
          <a:p>
            <a:endParaRPr lang="en-US" b="0" dirty="0"/>
          </a:p>
          <a:p>
            <a:r>
              <a:rPr lang="en-US" b="0" dirty="0"/>
              <a:t>The number of assistant council commissioners is at your discretion based on what is needed to carry out your vision for unit service in the council. </a:t>
            </a:r>
          </a:p>
          <a:p>
            <a:endParaRPr lang="en-US" dirty="0"/>
          </a:p>
        </p:txBody>
      </p:sp>
      <p:sp>
        <p:nvSpPr>
          <p:cNvPr id="4" name="Slide Number Placeholder 3"/>
          <p:cNvSpPr>
            <a:spLocks noGrp="1"/>
          </p:cNvSpPr>
          <p:nvPr>
            <p:ph type="sldNum" sz="quarter" idx="5"/>
          </p:nvPr>
        </p:nvSpPr>
        <p:spPr/>
        <p:txBody>
          <a:bodyPr/>
          <a:lstStyle/>
          <a:p>
            <a:fld id="{14291AA4-A2DD-4BC1-BADB-D354EB139AA1}" type="slidenum">
              <a:rPr lang="en-US" smtClean="0"/>
              <a:t>25</a:t>
            </a:fld>
            <a:endParaRPr lang="en-US" dirty="0"/>
          </a:p>
        </p:txBody>
      </p:sp>
    </p:spTree>
    <p:extLst>
      <p:ext uri="{BB962C8B-B14F-4D97-AF65-F5344CB8AC3E}">
        <p14:creationId xmlns:p14="http://schemas.microsoft.com/office/powerpoint/2010/main" val="35917315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24050" y="666750"/>
            <a:ext cx="3009900" cy="1693863"/>
          </a:xfrm>
        </p:spPr>
      </p:sp>
      <p:sp>
        <p:nvSpPr>
          <p:cNvPr id="3" name="Notes Placeholder 2"/>
          <p:cNvSpPr>
            <a:spLocks noGrp="1"/>
          </p:cNvSpPr>
          <p:nvPr>
            <p:ph type="body" idx="1"/>
          </p:nvPr>
        </p:nvSpPr>
        <p:spPr>
          <a:xfrm>
            <a:off x="685800" y="3182938"/>
            <a:ext cx="5486400" cy="3600450"/>
          </a:xfrm>
        </p:spPr>
        <p:txBody>
          <a:bodyPr/>
          <a:lstStyle/>
          <a:p>
            <a:pPr lvl="0">
              <a:defRPr/>
            </a:pPr>
            <a:r>
              <a:rPr lang="en-US" b="1" dirty="0">
                <a:effectLst/>
                <a:ea typeface="Times New Roman" panose="02020603050405020304" pitchFamily="18" charset="0"/>
              </a:rPr>
              <a:t>District Commissioners</a:t>
            </a:r>
          </a:p>
          <a:p>
            <a:pPr lvl="0">
              <a:defRPr/>
            </a:pPr>
            <a:r>
              <a:rPr lang="en-US" b="1" dirty="0">
                <a:effectLst/>
                <a:ea typeface="Times New Roman" panose="02020603050405020304" pitchFamily="18" charset="0"/>
              </a:rPr>
              <a:t>District commissioners </a:t>
            </a:r>
            <a:r>
              <a:rPr lang="en-US" dirty="0">
                <a:effectLst/>
                <a:ea typeface="Times New Roman" panose="02020603050405020304" pitchFamily="18" charset="0"/>
              </a:rPr>
              <a:t>are approved and appointed by the council executive board</a:t>
            </a:r>
            <a:r>
              <a:rPr lang="en-US" dirty="0">
                <a:ea typeface="Times New Roman" panose="02020603050405020304" pitchFamily="18" charset="0"/>
              </a:rPr>
              <a:t>, upon the recommendation of the district nominating committee, and with the concurrence of the Scout executive and the </a:t>
            </a:r>
            <a:r>
              <a:rPr lang="en-US" dirty="0">
                <a:effectLst/>
                <a:ea typeface="Times New Roman" panose="02020603050405020304" pitchFamily="18" charset="0"/>
              </a:rPr>
              <a:t>council commissioner. While not selected by the council commissioner, the district commissioner should be capable and willing to work effectively with the council commissioner.  The greatest single measure of a council commissioner's success is having a dynamic and effective district commissioner in every district.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ea typeface="Times New Roman" panose="02020603050405020304" pitchFamily="18" charset="0"/>
              </a:rPr>
              <a:t>It’s up to you to inspire your district commissioners to believe that their priority job is to identify and recruit enough of the right people so that all Scouting units in the district receive regular, helpful service. Even though you may have service area assistant council commissioners, the district commissioners need to hear your vision for unit service in the council to support it. </a:t>
            </a:r>
          </a:p>
          <a:p>
            <a:endParaRPr lang="en-US" dirty="0"/>
          </a:p>
        </p:txBody>
      </p:sp>
      <p:sp>
        <p:nvSpPr>
          <p:cNvPr id="4" name="Slide Number Placeholder 3"/>
          <p:cNvSpPr>
            <a:spLocks noGrp="1"/>
          </p:cNvSpPr>
          <p:nvPr>
            <p:ph type="sldNum" sz="quarter" idx="5"/>
          </p:nvPr>
        </p:nvSpPr>
        <p:spPr/>
        <p:txBody>
          <a:bodyPr/>
          <a:lstStyle/>
          <a:p>
            <a:fld id="{14291AA4-A2DD-4BC1-BADB-D354EB139AA1}" type="slidenum">
              <a:rPr lang="en-US" smtClean="0"/>
              <a:t>26</a:t>
            </a:fld>
            <a:endParaRPr lang="en-US" dirty="0"/>
          </a:p>
        </p:txBody>
      </p:sp>
    </p:spTree>
    <p:extLst>
      <p:ext uri="{BB962C8B-B14F-4D97-AF65-F5344CB8AC3E}">
        <p14:creationId xmlns:p14="http://schemas.microsoft.com/office/powerpoint/2010/main" val="36821495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24050" y="666750"/>
            <a:ext cx="3009900" cy="1693863"/>
          </a:xfrm>
        </p:spPr>
      </p:sp>
      <p:sp>
        <p:nvSpPr>
          <p:cNvPr id="3" name="Notes Placeholder 2"/>
          <p:cNvSpPr>
            <a:spLocks noGrp="1"/>
          </p:cNvSpPr>
          <p:nvPr>
            <p:ph type="body" idx="1"/>
          </p:nvPr>
        </p:nvSpPr>
        <p:spPr>
          <a:xfrm>
            <a:off x="685800" y="3076717"/>
            <a:ext cx="5486400" cy="3600450"/>
          </a:xfrm>
        </p:spPr>
        <p:txBody>
          <a:bodyPr/>
          <a:lstStyle/>
          <a:p>
            <a:pPr marL="0" indent="0">
              <a:buFont typeface="Arial" panose="020B0604020202020204" pitchFamily="34" charset="0"/>
              <a:buNone/>
            </a:pPr>
            <a:r>
              <a:rPr lang="en-US" b="1" dirty="0"/>
              <a:t>Interactions with District Commissioners</a:t>
            </a:r>
          </a:p>
          <a:p>
            <a:pPr marL="0" indent="0">
              <a:buFont typeface="Arial" panose="020B0604020202020204" pitchFamily="34" charset="0"/>
              <a:buNone/>
            </a:pPr>
            <a:r>
              <a:rPr lang="en-US" dirty="0"/>
              <a:t>Meet people where they are, and then empower them to reach their full potential.  A visit from the council commissioner at district commissioner meetings, which include assistant district commissioners, roundtable commissioners and assistants, and unit commissioners, empowers and encourages every commissioner. </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One of the more powerful, subtle messages is: if the council commissioner cares enough about me, my district, and what I am doing to visit us, then I should care about visiting my units, attending roundtables, or attending to other duties and tending to them. </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Nothing is more powerful than a personal visit. </a:t>
            </a:r>
          </a:p>
          <a:p>
            <a:endParaRPr lang="en-US" dirty="0"/>
          </a:p>
        </p:txBody>
      </p:sp>
      <p:sp>
        <p:nvSpPr>
          <p:cNvPr id="4" name="Slide Number Placeholder 3"/>
          <p:cNvSpPr>
            <a:spLocks noGrp="1"/>
          </p:cNvSpPr>
          <p:nvPr>
            <p:ph type="sldNum" sz="quarter" idx="5"/>
          </p:nvPr>
        </p:nvSpPr>
        <p:spPr/>
        <p:txBody>
          <a:bodyPr/>
          <a:lstStyle/>
          <a:p>
            <a:fld id="{14291AA4-A2DD-4BC1-BADB-D354EB139AA1}" type="slidenum">
              <a:rPr lang="en-US" smtClean="0"/>
              <a:t>27</a:t>
            </a:fld>
            <a:endParaRPr lang="en-US" dirty="0"/>
          </a:p>
        </p:txBody>
      </p:sp>
    </p:spTree>
    <p:extLst>
      <p:ext uri="{BB962C8B-B14F-4D97-AF65-F5344CB8AC3E}">
        <p14:creationId xmlns:p14="http://schemas.microsoft.com/office/powerpoint/2010/main" val="395221073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24050" y="666750"/>
            <a:ext cx="3009900" cy="1693863"/>
          </a:xfrm>
        </p:spPr>
      </p:sp>
      <p:sp>
        <p:nvSpPr>
          <p:cNvPr id="3" name="Notes Placeholder 2"/>
          <p:cNvSpPr>
            <a:spLocks noGrp="1"/>
          </p:cNvSpPr>
          <p:nvPr>
            <p:ph type="body" idx="1"/>
          </p:nvPr>
        </p:nvSpPr>
        <p:spPr>
          <a:xfrm>
            <a:off x="685800" y="3008478"/>
            <a:ext cx="5486400" cy="3600450"/>
          </a:xfrm>
        </p:spPr>
        <p:txBody>
          <a:bodyPr/>
          <a:lstStyle/>
          <a:p>
            <a:pPr marL="0" marR="0">
              <a:lnSpc>
                <a:spcPct val="107000"/>
              </a:lnSpc>
              <a:spcBef>
                <a:spcPts val="0"/>
              </a:spcBef>
              <a:spcAft>
                <a:spcPts val="155"/>
              </a:spcAft>
            </a:pPr>
            <a:r>
              <a:rPr lang="en-US" b="1" dirty="0">
                <a:effectLst/>
                <a:ea typeface="Times New Roman" panose="02020603050405020304" pitchFamily="18" charset="0"/>
              </a:rPr>
              <a:t>Interactions with District Commissioners (Cultivate Culture)</a:t>
            </a:r>
          </a:p>
          <a:p>
            <a:pPr marL="0" marR="0">
              <a:lnSpc>
                <a:spcPct val="107000"/>
              </a:lnSpc>
              <a:spcBef>
                <a:spcPts val="0"/>
              </a:spcBef>
              <a:spcAft>
                <a:spcPts val="155"/>
              </a:spcAft>
            </a:pPr>
            <a:r>
              <a:rPr lang="en-US" dirty="0">
                <a:effectLst/>
                <a:ea typeface="Times New Roman" panose="02020603050405020304" pitchFamily="18" charset="0"/>
              </a:rPr>
              <a:t>Just as we ask unit commissioners to have quality contact with their units at least every other month, council commissioners should visit with the district commissioners on a similar schedule. Quality contacts should include inquiring about their lives, sharing compassion or support, asking about the district and its units, and providing guidance or suggestions for managing issues. </a:t>
            </a:r>
          </a:p>
          <a:p>
            <a:pPr marL="0" marR="0">
              <a:lnSpc>
                <a:spcPct val="107000"/>
              </a:lnSpc>
              <a:spcBef>
                <a:spcPts val="0"/>
              </a:spcBef>
              <a:spcAft>
                <a:spcPts val="155"/>
              </a:spcAft>
            </a:pPr>
            <a:r>
              <a:rPr lang="en-US" dirty="0">
                <a:effectLst/>
                <a:ea typeface="Times New Roman" panose="02020603050405020304" pitchFamily="18" charset="0"/>
              </a:rPr>
              <a:t> </a:t>
            </a:r>
          </a:p>
          <a:p>
            <a:pPr marL="0" marR="0" lvl="0" indent="0" algn="l" defTabSz="914400" rtl="0" eaLnBrk="1" fontAlgn="auto" latinLnBrk="0" hangingPunct="1">
              <a:lnSpc>
                <a:spcPct val="107000"/>
              </a:lnSpc>
              <a:spcBef>
                <a:spcPts val="0"/>
              </a:spcBef>
              <a:spcAft>
                <a:spcPts val="155"/>
              </a:spcAft>
              <a:buClrTx/>
              <a:buSzTx/>
              <a:buFontTx/>
              <a:buNone/>
              <a:tabLst/>
              <a:defRPr/>
            </a:pPr>
            <a:r>
              <a:rPr lang="en-US" sz="1200" kern="1200" dirty="0">
                <a:solidFill>
                  <a:schemeClr val="tx1"/>
                </a:solidFill>
                <a:effectLst/>
                <a:latin typeface="+mn-lt"/>
                <a:ea typeface="+mn-ea"/>
                <a:cs typeface="+mn-cs"/>
              </a:rPr>
              <a:t>If your council has assistant council commissioners responsible for specific service areas and a certain number of districts, each assistant council commissioner should contact the district commissioners in their respective service area monthly. The council commissioner should also maintain personal contact with the district commissioners, although this may not need to be as frequent. </a:t>
            </a:r>
          </a:p>
          <a:p>
            <a:endParaRPr lang="en-US" dirty="0"/>
          </a:p>
        </p:txBody>
      </p:sp>
      <p:sp>
        <p:nvSpPr>
          <p:cNvPr id="4" name="Slide Number Placeholder 3"/>
          <p:cNvSpPr>
            <a:spLocks noGrp="1"/>
          </p:cNvSpPr>
          <p:nvPr>
            <p:ph type="sldNum" sz="quarter" idx="5"/>
          </p:nvPr>
        </p:nvSpPr>
        <p:spPr/>
        <p:txBody>
          <a:bodyPr/>
          <a:lstStyle/>
          <a:p>
            <a:fld id="{14291AA4-A2DD-4BC1-BADB-D354EB139AA1}" type="slidenum">
              <a:rPr lang="en-US" smtClean="0"/>
              <a:t>28</a:t>
            </a:fld>
            <a:endParaRPr lang="en-US" dirty="0"/>
          </a:p>
        </p:txBody>
      </p:sp>
    </p:spTree>
    <p:extLst>
      <p:ext uri="{BB962C8B-B14F-4D97-AF65-F5344CB8AC3E}">
        <p14:creationId xmlns:p14="http://schemas.microsoft.com/office/powerpoint/2010/main" val="168474847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24050" y="666750"/>
            <a:ext cx="3009900" cy="1693863"/>
          </a:xfrm>
        </p:spPr>
      </p:sp>
      <p:sp>
        <p:nvSpPr>
          <p:cNvPr id="3" name="Notes Placeholder 2"/>
          <p:cNvSpPr>
            <a:spLocks noGrp="1"/>
          </p:cNvSpPr>
          <p:nvPr>
            <p:ph type="body" idx="1"/>
          </p:nvPr>
        </p:nvSpPr>
        <p:spPr>
          <a:xfrm>
            <a:off x="863221" y="3182938"/>
            <a:ext cx="5486400" cy="3600450"/>
          </a:xfrm>
        </p:spPr>
        <p:txBody>
          <a:bodyPr/>
          <a:lstStyle/>
          <a:p>
            <a:endParaRPr lang="en-US" dirty="0"/>
          </a:p>
        </p:txBody>
      </p:sp>
      <p:sp>
        <p:nvSpPr>
          <p:cNvPr id="4" name="Slide Number Placeholder 3"/>
          <p:cNvSpPr>
            <a:spLocks noGrp="1"/>
          </p:cNvSpPr>
          <p:nvPr>
            <p:ph type="sldNum" sz="quarter" idx="10"/>
          </p:nvPr>
        </p:nvSpPr>
        <p:spPr/>
        <p:txBody>
          <a:bodyPr/>
          <a:lstStyle/>
          <a:p>
            <a:fld id="{959046A0-4F4D-4272-874D-9474BCDE7E84}" type="slidenum">
              <a:rPr lang="en-US" smtClean="0"/>
              <a:t>29</a:t>
            </a:fld>
            <a:endParaRPr lang="en-US" dirty="0"/>
          </a:p>
        </p:txBody>
      </p:sp>
    </p:spTree>
    <p:extLst>
      <p:ext uri="{BB962C8B-B14F-4D97-AF65-F5344CB8AC3E}">
        <p14:creationId xmlns:p14="http://schemas.microsoft.com/office/powerpoint/2010/main" val="28742226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24050" y="666750"/>
            <a:ext cx="3009900" cy="1693863"/>
          </a:xfrm>
        </p:spPr>
      </p:sp>
      <p:sp>
        <p:nvSpPr>
          <p:cNvPr id="3" name="Notes Placeholder 2"/>
          <p:cNvSpPr>
            <a:spLocks noGrp="1"/>
          </p:cNvSpPr>
          <p:nvPr>
            <p:ph type="body" idx="1"/>
          </p:nvPr>
        </p:nvSpPr>
        <p:spPr>
          <a:xfrm>
            <a:off x="685800" y="3182938"/>
            <a:ext cx="5486400" cy="360045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kern="1200" dirty="0">
                <a:solidFill>
                  <a:srgbClr val="212121"/>
                </a:solidFill>
                <a:effectLst/>
                <a:ea typeface="Calibri" panose="020F0502020204030204" pitchFamily="34" charset="0"/>
                <a:cs typeface="Arial" panose="020B0604020202020204" pitchFamily="34" charset="0"/>
              </a:rPr>
              <a:t>Wreath of Service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kern="1200" dirty="0">
                <a:solidFill>
                  <a:srgbClr val="212121"/>
                </a:solidFill>
                <a:effectLst/>
                <a:ea typeface="Calibri" panose="020F0502020204030204" pitchFamily="34" charset="0"/>
                <a:cs typeface="Arial" panose="020B0604020202020204" pitchFamily="34" charset="0"/>
              </a:rPr>
              <a:t>Scouting America commissioners and professional staff members share the wreath of service in the design of their badges of office to signify their shared responsibility for providing unit service.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rgbClr val="212121"/>
              </a:solidFill>
              <a:ea typeface="Calibri" panose="020F0502020204030204" pitchFamily="34" charset="0"/>
              <a:cs typeface="Arial" panose="020B0604020202020204" pitchFamily="34" charset="0"/>
            </a:endParaRPr>
          </a:p>
          <a:p>
            <a:pPr marL="0" marR="0">
              <a:spcBef>
                <a:spcPts val="0"/>
              </a:spcBef>
              <a:spcAft>
                <a:spcPts val="0"/>
              </a:spcAft>
            </a:pPr>
            <a:r>
              <a:rPr lang="en-US" kern="1200" dirty="0">
                <a:solidFill>
                  <a:srgbClr val="212121"/>
                </a:solidFill>
                <a:effectLst/>
                <a:ea typeface="Calibri" panose="020F0502020204030204" pitchFamily="34" charset="0"/>
                <a:cs typeface="Arial" panose="020B0604020202020204" pitchFamily="34" charset="0"/>
              </a:rPr>
              <a:t>They also share something else unique in Scouting: a commission. Scouting America's issuance of a commission represents your formal empowerment to perform the duties and undertake the responsibilities of a unit commissioner and your acceptance of that obligation.</a:t>
            </a:r>
            <a:endParaRPr lang="en-US" dirty="0">
              <a:effectLst/>
              <a:ea typeface="Times New Roman" panose="02020603050405020304" pitchFamily="18" charset="0"/>
            </a:endParaRPr>
          </a:p>
          <a:p>
            <a:pPr marL="0" marR="0">
              <a:spcBef>
                <a:spcPts val="0"/>
              </a:spcBef>
              <a:spcAft>
                <a:spcPts val="0"/>
              </a:spcAft>
            </a:pPr>
            <a:r>
              <a:rPr lang="en-US" dirty="0">
                <a:effectLst/>
                <a:ea typeface="Times New Roman" panose="02020603050405020304" pitchFamily="18" charset="0"/>
              </a:rPr>
              <a:t> </a:t>
            </a:r>
            <a:endParaRPr lang="en-US" kern="1200" dirty="0">
              <a:solidFill>
                <a:srgbClr val="000000"/>
              </a:solidFill>
              <a:effectLst/>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10"/>
          </p:nvPr>
        </p:nvSpPr>
        <p:spPr/>
        <p:txBody>
          <a:bodyPr/>
          <a:lstStyle/>
          <a:p>
            <a:fld id="{959046A0-4F4D-4272-874D-9474BCDE7E84}" type="slidenum">
              <a:rPr lang="en-US" smtClean="0"/>
              <a:t>3</a:t>
            </a:fld>
            <a:endParaRPr lang="en-US" dirty="0"/>
          </a:p>
        </p:txBody>
      </p:sp>
    </p:spTree>
    <p:extLst>
      <p:ext uri="{BB962C8B-B14F-4D97-AF65-F5344CB8AC3E}">
        <p14:creationId xmlns:p14="http://schemas.microsoft.com/office/powerpoint/2010/main" val="103502754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24050" y="666750"/>
            <a:ext cx="3009900" cy="1693863"/>
          </a:xfrm>
        </p:spPr>
      </p:sp>
      <p:sp>
        <p:nvSpPr>
          <p:cNvPr id="3" name="Notes Placeholder 2"/>
          <p:cNvSpPr>
            <a:spLocks noGrp="1"/>
          </p:cNvSpPr>
          <p:nvPr>
            <p:ph type="body" idx="1"/>
          </p:nvPr>
        </p:nvSpPr>
        <p:spPr>
          <a:xfrm>
            <a:off x="890517" y="3182938"/>
            <a:ext cx="5486400" cy="3600450"/>
          </a:xfrm>
        </p:spPr>
        <p:txBody>
          <a:bodyPr/>
          <a:lstStyle/>
          <a:p>
            <a:pPr marL="0" marR="0">
              <a:lnSpc>
                <a:spcPct val="115000"/>
              </a:lnSpc>
              <a:spcBef>
                <a:spcPts val="0"/>
              </a:spcBef>
              <a:spcAft>
                <a:spcPts val="1000"/>
              </a:spcAft>
            </a:pPr>
            <a:r>
              <a:rPr lang="en-US" b="1" dirty="0">
                <a:effectLst/>
                <a:latin typeface="Calibri" panose="020F0502020204030204" pitchFamily="34" charset="0"/>
                <a:ea typeface="Calibri" panose="020F0502020204030204" pitchFamily="34" charset="0"/>
                <a:cs typeface="Times New Roman" panose="02020603050405020304" pitchFamily="18" charset="0"/>
              </a:rPr>
              <a:t>Council Commissioner’s Meetings</a:t>
            </a:r>
          </a:p>
          <a:p>
            <a:pPr marL="0" marR="0">
              <a:lnSpc>
                <a:spcPct val="115000"/>
              </a:lnSpc>
              <a:spcBef>
                <a:spcPts val="0"/>
              </a:spcBef>
              <a:spcAft>
                <a:spcPts val="1000"/>
              </a:spcAft>
            </a:pPr>
            <a:r>
              <a:rPr lang="en-US" dirty="0">
                <a:effectLst/>
                <a:latin typeface="Calibri" panose="020F0502020204030204" pitchFamily="34" charset="0"/>
                <a:ea typeface="Calibri" panose="020F0502020204030204" pitchFamily="34" charset="0"/>
                <a:cs typeface="Times New Roman" panose="02020603050405020304" pitchFamily="18" charset="0"/>
              </a:rPr>
              <a:t>Not many people enjoy meetings, but as a council commissioner, you will be involved in many of them. We will discuss meetings and events that are key commitments for you as the council commissioner</a:t>
            </a:r>
            <a:r>
              <a:rPr lang="en-US" sz="1800" dirty="0">
                <a:effectLst/>
                <a:latin typeface="Calibri" panose="020F0502020204030204" pitchFamily="34" charset="0"/>
                <a:ea typeface="Calibri" panose="020F0502020204030204" pitchFamily="34" charset="0"/>
                <a:cs typeface="Times New Roman" panose="02020603050405020304" pitchFamily="18" charset="0"/>
              </a:rPr>
              <a:t>.</a:t>
            </a:r>
            <a:endParaRPr lang="en-US" dirty="0"/>
          </a:p>
        </p:txBody>
      </p:sp>
      <p:sp>
        <p:nvSpPr>
          <p:cNvPr id="4" name="Slide Number Placeholder 3"/>
          <p:cNvSpPr>
            <a:spLocks noGrp="1"/>
          </p:cNvSpPr>
          <p:nvPr>
            <p:ph type="sldNum" sz="quarter" idx="5"/>
          </p:nvPr>
        </p:nvSpPr>
        <p:spPr/>
        <p:txBody>
          <a:bodyPr/>
          <a:lstStyle/>
          <a:p>
            <a:fld id="{14291AA4-A2DD-4BC1-BADB-D354EB139AA1}" type="slidenum">
              <a:rPr lang="en-US" smtClean="0"/>
              <a:t>30</a:t>
            </a:fld>
            <a:endParaRPr lang="en-US" dirty="0"/>
          </a:p>
        </p:txBody>
      </p:sp>
    </p:spTree>
    <p:extLst>
      <p:ext uri="{BB962C8B-B14F-4D97-AF65-F5344CB8AC3E}">
        <p14:creationId xmlns:p14="http://schemas.microsoft.com/office/powerpoint/2010/main" val="189204075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32163" y="325438"/>
            <a:ext cx="2940050" cy="1654175"/>
          </a:xfrm>
        </p:spPr>
      </p:sp>
      <p:sp>
        <p:nvSpPr>
          <p:cNvPr id="3" name="Notes Placeholder 2"/>
          <p:cNvSpPr>
            <a:spLocks noGrp="1"/>
          </p:cNvSpPr>
          <p:nvPr>
            <p:ph type="body" idx="1"/>
          </p:nvPr>
        </p:nvSpPr>
        <p:spPr>
          <a:xfrm>
            <a:off x="356937" y="1782079"/>
            <a:ext cx="6144126" cy="7036483"/>
          </a:xfrm>
        </p:spPr>
        <p:txBody>
          <a:bodyPr/>
          <a:lstStyle/>
          <a:p>
            <a:pPr marL="0" marR="0">
              <a:lnSpc>
                <a:spcPct val="115000"/>
              </a:lnSpc>
              <a:spcBef>
                <a:spcPts val="0"/>
              </a:spcBef>
              <a:spcAft>
                <a:spcPts val="1000"/>
              </a:spcAft>
            </a:pPr>
            <a:r>
              <a:rPr lang="en-US" b="1" dirty="0">
                <a:effectLst/>
                <a:ea typeface="Calibri" panose="020F0502020204030204" pitchFamily="34" charset="0"/>
                <a:cs typeface="HelveticaNeue-Roman"/>
              </a:rPr>
              <a:t>Council Commissioner’s Meetings (types)</a:t>
            </a:r>
          </a:p>
          <a:p>
            <a:pPr marL="0" marR="0">
              <a:lnSpc>
                <a:spcPct val="115000"/>
              </a:lnSpc>
              <a:spcBef>
                <a:spcPts val="0"/>
              </a:spcBef>
              <a:spcAft>
                <a:spcPts val="1000"/>
              </a:spcAft>
            </a:pPr>
            <a:r>
              <a:rPr lang="en-US" b="0" dirty="0">
                <a:effectLst/>
                <a:ea typeface="Calibri" panose="020F0502020204030204" pitchFamily="34" charset="0"/>
                <a:cs typeface="HelveticaNeue-Roman"/>
              </a:rPr>
              <a:t>As council commissioner, you will be involved in the meetings of many council groups, which is a key commitment to your position. </a:t>
            </a:r>
            <a:endParaRPr lang="en-US" b="1" dirty="0">
              <a:effectLst/>
              <a:ea typeface="Calibri" panose="020F0502020204030204" pitchFamily="34" charset="0"/>
              <a:cs typeface="HelveticaNeue-Roman"/>
            </a:endParaRPr>
          </a:p>
          <a:p>
            <a:pPr marL="0" marR="0">
              <a:lnSpc>
                <a:spcPct val="115000"/>
              </a:lnSpc>
              <a:spcBef>
                <a:spcPts val="0"/>
              </a:spcBef>
              <a:spcAft>
                <a:spcPts val="1000"/>
              </a:spcAft>
            </a:pPr>
            <a:endParaRPr lang="en-US" b="1" dirty="0">
              <a:effectLst/>
              <a:ea typeface="Calibri" panose="020F0502020204030204" pitchFamily="34" charset="0"/>
              <a:cs typeface="HelveticaNeue-Roman"/>
            </a:endParaRPr>
          </a:p>
          <a:p>
            <a:pPr marL="0" marR="0">
              <a:lnSpc>
                <a:spcPct val="115000"/>
              </a:lnSpc>
              <a:spcBef>
                <a:spcPts val="0"/>
              </a:spcBef>
              <a:spcAft>
                <a:spcPts val="1000"/>
              </a:spcAft>
            </a:pPr>
            <a:r>
              <a:rPr lang="en-US" b="1" dirty="0">
                <a:effectLst/>
                <a:ea typeface="Calibri" panose="020F0502020204030204" pitchFamily="34" charset="0"/>
                <a:cs typeface="HelveticaNeue-Roman"/>
              </a:rPr>
              <a:t>The council Key 3 </a:t>
            </a:r>
            <a:r>
              <a:rPr lang="en-US" dirty="0">
                <a:effectLst/>
                <a:ea typeface="Calibri" panose="020F0502020204030204" pitchFamily="34" charset="0"/>
                <a:cs typeface="HelveticaNeue-Roman"/>
              </a:rPr>
              <a:t>meets informally as necessary to ensure proper coordination of the council's work. They furnish liaisons between the commissioner’s staff and the various council committees. They may also provide proposals and recommendations to the board's executive board or executive committee.</a:t>
            </a:r>
            <a:endParaRPr lang="en-US" b="1" dirty="0">
              <a:effectLst/>
              <a:ea typeface="Times New Roman" panose="02020603050405020304" pitchFamily="18" charset="0"/>
              <a:cs typeface="Times New Roman" panose="02020603050405020304" pitchFamily="18" charset="0"/>
            </a:endParaRPr>
          </a:p>
          <a:p>
            <a:pPr>
              <a:lnSpc>
                <a:spcPct val="115000"/>
              </a:lnSpc>
              <a:spcBef>
                <a:spcPts val="200"/>
              </a:spcBef>
            </a:pPr>
            <a:r>
              <a:rPr lang="en-US" b="1" dirty="0">
                <a:effectLst/>
                <a:ea typeface="Times New Roman" panose="02020603050405020304" pitchFamily="18" charset="0"/>
                <a:cs typeface="Times New Roman" panose="02020603050405020304" pitchFamily="18" charset="0"/>
              </a:rPr>
              <a:t>Council executive boards generally meet four </a:t>
            </a:r>
            <a:r>
              <a:rPr lang="en-US" b="1" u="none" strike="noStrike" dirty="0">
                <a:effectLst/>
                <a:ea typeface="Times New Roman" panose="02020603050405020304" pitchFamily="18" charset="0"/>
                <a:cs typeface="Times New Roman" panose="02020603050405020304" pitchFamily="18" charset="0"/>
              </a:rPr>
              <a:t>to </a:t>
            </a:r>
            <a:r>
              <a:rPr lang="en-US" b="1" u="none" dirty="0">
                <a:effectLst/>
                <a:ea typeface="Times New Roman" panose="02020603050405020304" pitchFamily="18" charset="0"/>
                <a:cs typeface="Times New Roman" panose="02020603050405020304" pitchFamily="18" charset="0"/>
              </a:rPr>
              <a:t>six </a:t>
            </a:r>
            <a:r>
              <a:rPr lang="en-US" b="1" dirty="0">
                <a:effectLst/>
                <a:ea typeface="Times New Roman" panose="02020603050405020304" pitchFamily="18" charset="0"/>
                <a:cs typeface="Times New Roman" panose="02020603050405020304" pitchFamily="18" charset="0"/>
              </a:rPr>
              <a:t>times </a:t>
            </a:r>
            <a:r>
              <a:rPr lang="en-US" b="1" dirty="0">
                <a:ea typeface="Times New Roman" panose="02020603050405020304" pitchFamily="18" charset="0"/>
                <a:cs typeface="Times New Roman" panose="02020603050405020304" pitchFamily="18" charset="0"/>
              </a:rPr>
              <a:t>a year on a fixed date, with one of the summer meetings usually </a:t>
            </a:r>
            <a:r>
              <a:rPr lang="en-US" b="1" dirty="0">
                <a:effectLst/>
                <a:ea typeface="Times New Roman" panose="02020603050405020304" pitchFamily="18" charset="0"/>
                <a:cs typeface="Times New Roman" panose="02020603050405020304" pitchFamily="18" charset="0"/>
              </a:rPr>
              <a:t>held at a council camp. </a:t>
            </a:r>
            <a:r>
              <a:rPr lang="en-US" dirty="0">
                <a:effectLst/>
                <a:ea typeface="Calibri" panose="020F0502020204030204" pitchFamily="34" charset="0"/>
                <a:cs typeface="Times New Roman" panose="02020603050405020304" pitchFamily="18" charset="0"/>
              </a:rPr>
              <a:t> </a:t>
            </a:r>
          </a:p>
          <a:p>
            <a:pPr marL="0" marR="0">
              <a:lnSpc>
                <a:spcPct val="115000"/>
              </a:lnSpc>
              <a:spcBef>
                <a:spcPts val="200"/>
              </a:spcBef>
              <a:spcAft>
                <a:spcPts val="0"/>
              </a:spcAft>
            </a:pPr>
            <a:endParaRPr lang="en-US" dirty="0">
              <a:effectLst/>
              <a:ea typeface="Calibri" panose="020F0502020204030204" pitchFamily="34" charset="0"/>
              <a:cs typeface="Times New Roman" panose="02020603050405020304" pitchFamily="18" charset="0"/>
            </a:endParaRPr>
          </a:p>
          <a:p>
            <a:pPr marL="0" marR="0">
              <a:lnSpc>
                <a:spcPct val="115000"/>
              </a:lnSpc>
              <a:spcBef>
                <a:spcPts val="0"/>
              </a:spcBef>
              <a:spcAft>
                <a:spcPts val="0"/>
              </a:spcAft>
            </a:pPr>
            <a:r>
              <a:rPr lang="en-US" dirty="0">
                <a:effectLst/>
                <a:ea typeface="Calibri" panose="020F0502020204030204" pitchFamily="34" charset="0"/>
                <a:cs typeface="Times New Roman" panose="02020603050405020304" pitchFamily="18" charset="0"/>
              </a:rPr>
              <a:t>Executive board agendas usually include reports of the council commissioner, the treasurer, the council operating committee chairs, and the Scout executive.  Special committees will occasionally need to report, and the district chairs will be asked to report in some councils. In this case, exercise care so that the council operating committee and district committee reports are not repetitive.</a:t>
            </a:r>
            <a:endParaRPr lang="en-US" b="1" dirty="0">
              <a:ea typeface="Calibri" panose="020F0502020204030204" pitchFamily="34" charset="0"/>
              <a:cs typeface="Times New Roman" panose="02020603050405020304" pitchFamily="18" charset="0"/>
            </a:endParaRPr>
          </a:p>
          <a:p>
            <a:pPr marL="0" marR="0">
              <a:lnSpc>
                <a:spcPct val="115000"/>
              </a:lnSpc>
              <a:spcBef>
                <a:spcPts val="0"/>
              </a:spcBef>
              <a:spcAft>
                <a:spcPts val="0"/>
              </a:spcAft>
            </a:pPr>
            <a:endParaRPr lang="en-US" b="1" dirty="0">
              <a:effectLst/>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b="1" dirty="0">
                <a:effectLst/>
                <a:ea typeface="Calibri" panose="020F0502020204030204" pitchFamily="34" charset="0"/>
                <a:cs typeface="Times New Roman" panose="02020603050405020304" pitchFamily="18" charset="0"/>
              </a:rPr>
              <a:t>The council executive committee is composed of elected council officers, including the council commissioner and the Scout executive,</a:t>
            </a:r>
            <a:r>
              <a:rPr lang="en-US" b="0" dirty="0">
                <a:effectLst/>
                <a:ea typeface="Calibri" panose="020F0502020204030204" pitchFamily="34" charset="0"/>
                <a:cs typeface="Times New Roman" panose="02020603050405020304" pitchFamily="18" charset="0"/>
              </a:rPr>
              <a:t> who do not have a vote, as well as others appointed by the council president and approved by the executive board. </a:t>
            </a:r>
            <a:r>
              <a:rPr lang="en-US" dirty="0">
                <a:effectLst/>
                <a:ea typeface="Calibri" panose="020F0502020204030204" pitchFamily="34" charset="0"/>
                <a:cs typeface="Times New Roman" panose="02020603050405020304" pitchFamily="18" charset="0"/>
              </a:rPr>
              <a:t>The executive committee acts on behalf of the executive board at intervals between board meetings. The board receives the minutes of such meetings for approval at the next board meeting. The executive committee may not act contrary to the board’s previous action.</a:t>
            </a:r>
            <a:endParaRPr lang="en-US" kern="1200" dirty="0">
              <a:solidFill>
                <a:srgbClr val="000000"/>
              </a:solidFill>
              <a:effectLs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15000"/>
              </a:lnSpc>
              <a:spcBef>
                <a:spcPts val="0"/>
              </a:spcBef>
              <a:spcAft>
                <a:spcPts val="1000"/>
              </a:spcAft>
              <a:buClrTx/>
              <a:buSzTx/>
              <a:buFontTx/>
              <a:buNone/>
              <a:tabLst/>
              <a:defRPr/>
            </a:pPr>
            <a:endParaRPr lang="en-US" kern="1200" dirty="0">
              <a:solidFill>
                <a:srgbClr val="000000"/>
              </a:solidFill>
              <a:effectLs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15000"/>
              </a:lnSpc>
              <a:spcBef>
                <a:spcPts val="0"/>
              </a:spcBef>
              <a:spcAft>
                <a:spcPts val="1000"/>
              </a:spcAft>
              <a:buClrTx/>
              <a:buSzTx/>
              <a:buFontTx/>
              <a:buNone/>
              <a:tabLst/>
              <a:defRPr/>
            </a:pPr>
            <a:r>
              <a:rPr lang="en-US" kern="1200" dirty="0">
                <a:solidFill>
                  <a:srgbClr val="000000"/>
                </a:solidFill>
                <a:effectLst/>
                <a:ea typeface="Calibri" panose="020F0502020204030204" pitchFamily="34" charset="0"/>
                <a:cs typeface="Times New Roman" panose="02020603050405020304" pitchFamily="18" charset="0"/>
              </a:rPr>
              <a:t>The bylaws of all councils specify that an </a:t>
            </a:r>
            <a:r>
              <a:rPr lang="en-US" b="1" kern="1200" dirty="0">
                <a:solidFill>
                  <a:srgbClr val="000000"/>
                </a:solidFill>
                <a:effectLst/>
                <a:ea typeface="Calibri" panose="020F0502020204030204" pitchFamily="34" charset="0"/>
                <a:cs typeface="Times New Roman" panose="02020603050405020304" pitchFamily="18" charset="0"/>
              </a:rPr>
              <a:t>annual meeting </a:t>
            </a:r>
            <a:r>
              <a:rPr lang="en-US" kern="1200" dirty="0">
                <a:solidFill>
                  <a:srgbClr val="000000"/>
                </a:solidFill>
                <a:effectLst/>
                <a:ea typeface="Calibri" panose="020F0502020204030204" pitchFamily="34" charset="0"/>
                <a:cs typeface="Times New Roman" panose="02020603050405020304" pitchFamily="18" charset="0"/>
              </a:rPr>
              <a:t>will be held. This is the occasion to render annual reports on the different phases of council operation and elect council officers for the following year. Other business that may be transacted could include adopting the council program, budget, resolutions, and amendments to bylaws or articles of incorporation. A dignified dinner meeting at an attractive location may cap this affair.</a:t>
            </a:r>
            <a:endParaRPr lang="en-US" dirty="0">
              <a:effectLst/>
              <a:ea typeface="Times New Roman" panose="02020603050405020304" pitchFamily="18" charset="0"/>
            </a:endParaRPr>
          </a:p>
          <a:p>
            <a:pPr marL="0" marR="0">
              <a:lnSpc>
                <a:spcPct val="115000"/>
              </a:lnSpc>
              <a:spcBef>
                <a:spcPts val="0"/>
              </a:spcBef>
              <a:spcAft>
                <a:spcPts val="1000"/>
              </a:spcAft>
            </a:pPr>
            <a:endParaRPr lang="en-US" sz="1800" dirty="0">
              <a:effectLst/>
              <a:latin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14291AA4-A2DD-4BC1-BADB-D354EB139AA1}" type="slidenum">
              <a:rPr lang="en-US" smtClean="0"/>
              <a:t>31</a:t>
            </a:fld>
            <a:endParaRPr lang="en-US" dirty="0"/>
          </a:p>
        </p:txBody>
      </p:sp>
    </p:spTree>
    <p:extLst>
      <p:ext uri="{BB962C8B-B14F-4D97-AF65-F5344CB8AC3E}">
        <p14:creationId xmlns:p14="http://schemas.microsoft.com/office/powerpoint/2010/main" val="117811212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24050" y="666750"/>
            <a:ext cx="3009900" cy="1693863"/>
          </a:xfrm>
        </p:spPr>
      </p:sp>
      <p:sp>
        <p:nvSpPr>
          <p:cNvPr id="3" name="Notes Placeholder 2"/>
          <p:cNvSpPr>
            <a:spLocks noGrp="1"/>
          </p:cNvSpPr>
          <p:nvPr>
            <p:ph type="body" idx="1"/>
          </p:nvPr>
        </p:nvSpPr>
        <p:spPr>
          <a:xfrm>
            <a:off x="518615" y="2503226"/>
            <a:ext cx="5786651" cy="5743575"/>
          </a:xfrm>
        </p:spPr>
        <p:txBody>
          <a:bodyPr/>
          <a:lstStyle/>
          <a:p>
            <a:pPr>
              <a:lnSpc>
                <a:spcPct val="107000"/>
              </a:lnSpc>
            </a:pPr>
            <a:r>
              <a:rPr lang="en-US" b="1" dirty="0">
                <a:effectLst/>
              </a:rPr>
              <a:t>Council Commissioner’s Meetings (Cabinet Meeting)</a:t>
            </a:r>
          </a:p>
          <a:p>
            <a:pPr marL="0" marR="0" lvl="0" indent="0" algn="l" defTabSz="914400" rtl="0" eaLnBrk="1" fontAlgn="auto" latinLnBrk="0" hangingPunct="1">
              <a:lnSpc>
                <a:spcPct val="107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agendas for council executive board meetings, council executive committee meetings, and the council annual meeting are set by the council president and/or the Scout executive. The Scout executive typically organizes Council Key 3 meetings, but all members of the Council Key 3 are expected to collaborate in identifying topics for these meetings. (You should feel free to provide input on the agendas of all these meetings ahead of time.) The council commissioner sets the agenda for the commissioner’s cabinet meeting. ​</a:t>
            </a:r>
          </a:p>
          <a:p>
            <a:pPr>
              <a:lnSpc>
                <a:spcPct val="107000"/>
              </a:lnSpc>
            </a:pPr>
            <a:endParaRPr lang="en-US" dirty="0">
              <a:effectLst/>
            </a:endParaRPr>
          </a:p>
          <a:p>
            <a:pPr>
              <a:lnSpc>
                <a:spcPct val="107000"/>
              </a:lnSpc>
            </a:pPr>
            <a:r>
              <a:rPr lang="en-US" dirty="0">
                <a:effectLst/>
              </a:rPr>
              <a:t>The </a:t>
            </a:r>
            <a:r>
              <a:rPr lang="en-US" b="1" dirty="0"/>
              <a:t>council commissioner’s cabinet </a:t>
            </a:r>
            <a:r>
              <a:rPr lang="en-US" b="1" dirty="0">
                <a:effectLst/>
              </a:rPr>
              <a:t>meeting </a:t>
            </a:r>
            <a:r>
              <a:rPr lang="en-US" dirty="0"/>
              <a:t>should </a:t>
            </a:r>
            <a:r>
              <a:rPr lang="en-US" dirty="0">
                <a:effectLst/>
              </a:rPr>
              <a:t>be held</a:t>
            </a:r>
            <a:r>
              <a:rPr lang="en-US" dirty="0"/>
              <a:t> monthly or bi-monthly, and all the council’s district commissioners and all the assistant council commissioners appointed should be included</a:t>
            </a:r>
            <a:r>
              <a:rPr lang="en-US" dirty="0">
                <a:effectLst/>
              </a:rPr>
              <a:t>. This </a:t>
            </a:r>
            <a:r>
              <a:rPr lang="en-US" dirty="0"/>
              <a:t>meeting should focus </a:t>
            </a:r>
            <a:r>
              <a:rPr lang="en-US" dirty="0">
                <a:effectLst/>
              </a:rPr>
              <a:t>on the </a:t>
            </a:r>
            <a:r>
              <a:rPr lang="en-US" dirty="0"/>
              <a:t>needs </a:t>
            </a:r>
            <a:r>
              <a:rPr lang="en-US" dirty="0">
                <a:effectLst/>
              </a:rPr>
              <a:t>of </a:t>
            </a:r>
            <a:r>
              <a:rPr lang="en-US" dirty="0"/>
              <a:t>the districts or other </a:t>
            </a:r>
            <a:r>
              <a:rPr lang="en-US" dirty="0">
                <a:effectLst/>
              </a:rPr>
              <a:t>council </a:t>
            </a:r>
            <a:r>
              <a:rPr lang="en-US" dirty="0"/>
              <a:t>organizational subsections as they relate to their contributions to fulfilling the council’s strategic plan. There should be a short training element that district commissioners and other leaders can take back </a:t>
            </a:r>
            <a:r>
              <a:rPr lang="en-US" dirty="0">
                <a:effectLst/>
              </a:rPr>
              <a:t>and </a:t>
            </a:r>
            <a:r>
              <a:rPr lang="en-US" dirty="0"/>
              <a:t>use to help them improve unit service. District commissioners should bring any requests </a:t>
            </a:r>
            <a:r>
              <a:rPr lang="en-US" dirty="0">
                <a:effectLst/>
              </a:rPr>
              <a:t>for </a:t>
            </a:r>
            <a:r>
              <a:rPr lang="en-US" dirty="0"/>
              <a:t>assistance from </a:t>
            </a:r>
            <a:r>
              <a:rPr lang="en-US" dirty="0">
                <a:effectLst/>
              </a:rPr>
              <a:t>the </a:t>
            </a:r>
            <a:r>
              <a:rPr lang="en-US" dirty="0"/>
              <a:t>council’s operating committees </a:t>
            </a:r>
            <a:r>
              <a:rPr lang="en-US" dirty="0">
                <a:effectLst/>
              </a:rPr>
              <a:t>that may </a:t>
            </a:r>
            <a:r>
              <a:rPr lang="en-US" dirty="0"/>
              <a:t>not </a:t>
            </a:r>
            <a:r>
              <a:rPr lang="en-US" dirty="0">
                <a:effectLst/>
              </a:rPr>
              <a:t>be </a:t>
            </a:r>
            <a:r>
              <a:rPr lang="en-US" dirty="0"/>
              <a:t>available in their district.</a:t>
            </a:r>
          </a:p>
          <a:p>
            <a:pPr>
              <a:lnSpc>
                <a:spcPct val="107000"/>
              </a:lnSpc>
            </a:pPr>
            <a:r>
              <a:rPr lang="en-US" dirty="0"/>
              <a:t> </a:t>
            </a:r>
          </a:p>
          <a:p>
            <a:pPr marL="0" marR="0" lvl="0" indent="0" algn="l" defTabSz="914400" rtl="0" eaLnBrk="1" fontAlgn="auto" latinLnBrk="0" hangingPunct="1">
              <a:lnSpc>
                <a:spcPct val="107000"/>
              </a:lnSpc>
              <a:spcBef>
                <a:spcPts val="0"/>
              </a:spcBef>
              <a:spcAft>
                <a:spcPts val="0"/>
              </a:spcAft>
              <a:buClrTx/>
              <a:buSzTx/>
              <a:buFontTx/>
              <a:buNone/>
              <a:tabLst/>
              <a:defRPr/>
            </a:pPr>
            <a:r>
              <a:rPr lang="en-US" sz="1200" kern="1200" dirty="0">
                <a:solidFill>
                  <a:schemeClr val="tx1"/>
                </a:solidFill>
                <a:effectLst/>
                <a:latin typeface="+mn-lt"/>
                <a:ea typeface="+mn-ea"/>
                <a:cs typeface="+mn-cs"/>
              </a:rPr>
              <a:t>As the council commissioner, use this meeting as a key opportunity to gather information about Scouting across the council, which will inform and advise you in your other interactions as a member of the council, Key 3, council executive board, and executive committee. The meeting should also be an opportunity for you to inspire and energize district commissioners as they provide excellent unit service in their districts.</a:t>
            </a:r>
          </a:p>
        </p:txBody>
      </p:sp>
      <p:sp>
        <p:nvSpPr>
          <p:cNvPr id="4" name="Slide Number Placeholder 3"/>
          <p:cNvSpPr>
            <a:spLocks noGrp="1"/>
          </p:cNvSpPr>
          <p:nvPr>
            <p:ph type="sldNum" sz="quarter" idx="5"/>
          </p:nvPr>
        </p:nvSpPr>
        <p:spPr/>
        <p:txBody>
          <a:bodyPr/>
          <a:lstStyle/>
          <a:p>
            <a:fld id="{14291AA4-A2DD-4BC1-BADB-D354EB139AA1}" type="slidenum">
              <a:rPr lang="en-US" smtClean="0"/>
              <a:t>32</a:t>
            </a:fld>
            <a:endParaRPr lang="en-US" dirty="0"/>
          </a:p>
        </p:txBody>
      </p:sp>
    </p:spTree>
    <p:extLst>
      <p:ext uri="{BB962C8B-B14F-4D97-AF65-F5344CB8AC3E}">
        <p14:creationId xmlns:p14="http://schemas.microsoft.com/office/powerpoint/2010/main" val="123328134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24050" y="666750"/>
            <a:ext cx="3009900" cy="1693863"/>
          </a:xfrm>
        </p:spPr>
      </p:sp>
      <p:sp>
        <p:nvSpPr>
          <p:cNvPr id="3" name="Notes Placeholder 2"/>
          <p:cNvSpPr>
            <a:spLocks noGrp="1"/>
          </p:cNvSpPr>
          <p:nvPr>
            <p:ph type="body" idx="1"/>
          </p:nvPr>
        </p:nvSpPr>
        <p:spPr>
          <a:xfrm>
            <a:off x="581735" y="2676239"/>
            <a:ext cx="5694529" cy="6194806"/>
          </a:xfrm>
        </p:spPr>
        <p:txBody>
          <a:bodyPr/>
          <a:lstStyle/>
          <a:p>
            <a:r>
              <a:rPr lang="en-US" b="1" i="0" u="none" strike="noStrike" baseline="0" dirty="0"/>
              <a:t>Sample Cabinet Meeting Agenda</a:t>
            </a:r>
          </a:p>
          <a:p>
            <a:r>
              <a:rPr lang="en-US" b="0" i="0" u="none" strike="noStrike" baseline="0" dirty="0"/>
              <a:t>The </a:t>
            </a:r>
            <a:r>
              <a:rPr lang="en-US" dirty="0"/>
              <a:t>primary purpose of this meeting is to motivate and support district commissioners, as well as to maintain a high level of unit service within</a:t>
            </a:r>
            <a:r>
              <a:rPr lang="en-US" b="0" i="0" u="none" strike="noStrike" baseline="0" dirty="0"/>
              <a:t> the districts. The council commissioner presides. </a:t>
            </a:r>
          </a:p>
          <a:p>
            <a:pPr algn="l"/>
            <a:endParaRPr lang="en-US" b="0" i="0" u="none" strike="noStrike" baseline="0" dirty="0"/>
          </a:p>
          <a:p>
            <a:pPr algn="l"/>
            <a:r>
              <a:rPr lang="en-US" b="0" i="0" u="none" strike="noStrike" baseline="0" dirty="0"/>
              <a:t>Cabinet meeting agendas might include:</a:t>
            </a:r>
          </a:p>
          <a:p>
            <a:pPr algn="l"/>
            <a:r>
              <a:rPr lang="en-US" b="0" i="0" u="none" strike="noStrike" baseline="0" dirty="0"/>
              <a:t>•  A safety moment focused on upcoming activity periods</a:t>
            </a:r>
          </a:p>
          <a:p>
            <a:pPr marL="171450" indent="-171450" algn="l">
              <a:buFont typeface="Arial" panose="020B0604020202020204" pitchFamily="34" charset="0"/>
              <a:buChar char="•"/>
            </a:pPr>
            <a:r>
              <a:rPr lang="en-US" b="0" i="0" u="none" strike="noStrike" baseline="0" dirty="0"/>
              <a:t>Membership moment focused on recruiting and retention</a:t>
            </a:r>
          </a:p>
          <a:p>
            <a:pPr marL="171450" indent="-171450" algn="l">
              <a:buFont typeface="Arial" panose="020B0604020202020204" pitchFamily="34" charset="0"/>
              <a:buChar char="•"/>
            </a:pPr>
            <a:r>
              <a:rPr lang="en-US" b="0" i="0" u="none" strike="noStrike" baseline="0" dirty="0"/>
              <a:t>timely training topic</a:t>
            </a:r>
          </a:p>
          <a:p>
            <a:pPr algn="l"/>
            <a:r>
              <a:rPr lang="en-US" b="0" i="0" u="none" strike="noStrike" baseline="0" dirty="0"/>
              <a:t>•  A district-by-district review of unit metrics in Commissioner Tools with an emphasis on trends or common shortfalls. </a:t>
            </a:r>
          </a:p>
          <a:p>
            <a:pPr marL="171450" indent="-171450" algn="l">
              <a:buFont typeface="Arial" panose="020B0604020202020204" pitchFamily="34" charset="0"/>
              <a:buChar char="•"/>
            </a:pPr>
            <a:r>
              <a:rPr lang="en-US" b="0" i="0" u="none" strike="noStrike" baseline="0" dirty="0"/>
              <a:t>Other topic items include commissioner recruiting, unit rechartering, and unit visits. This is a time to hold districts accountable.</a:t>
            </a:r>
          </a:p>
          <a:p>
            <a:pPr algn="l"/>
            <a:r>
              <a:rPr lang="en-US" b="0" i="0" u="none" strike="noStrike" baseline="0" dirty="0"/>
              <a:t>•  Discussion of future council activities such as the Friends of Scouting campaign, summer camp promotions, and other special projects.</a:t>
            </a:r>
          </a:p>
          <a:p>
            <a:pPr algn="l"/>
            <a:r>
              <a:rPr lang="en-US" b="0" i="0" u="none" strike="noStrike" baseline="0" dirty="0"/>
              <a:t>•  Opportunity for district commissioners to report briefly on the health of their units, a specific statement on unit coverage, and significant needs of the district.</a:t>
            </a:r>
          </a:p>
          <a:p>
            <a:pPr algn="l"/>
            <a:r>
              <a:rPr lang="en-US" b="0" i="0" u="none" strike="noStrike" baseline="0" dirty="0"/>
              <a:t>•  Roundtable activities and attendance, commissioner training programs, and other commissioner-related business.</a:t>
            </a:r>
          </a:p>
          <a:p>
            <a:pPr algn="l"/>
            <a:r>
              <a:rPr lang="en-US" b="0" i="0" u="none" strike="noStrike" baseline="0" dirty="0"/>
              <a:t>•  A review of potential dropped units needing high-priority commissioner assistance.</a:t>
            </a:r>
          </a:p>
          <a:p>
            <a:pPr algn="l"/>
            <a:endParaRPr lang="en-US" b="0" i="0" u="none" strike="noStrike" baseline="0" dirty="0"/>
          </a:p>
          <a:p>
            <a:pPr algn="l"/>
            <a:r>
              <a:rPr lang="en-US" b="0" i="0" u="none" strike="noStrike" baseline="0" dirty="0"/>
              <a:t> Be sure to include those topics that support your vision of unit service for the council.</a:t>
            </a:r>
          </a:p>
          <a:p>
            <a:pPr algn="l"/>
            <a:endParaRPr lang="en-US" b="0" i="0" u="none" strike="noStrike" baseline="0" dirty="0"/>
          </a:p>
          <a:p>
            <a:pPr algn="l"/>
            <a:r>
              <a:rPr lang="en-US" b="0" i="0" u="none" strike="noStrike" baseline="0" dirty="0"/>
              <a:t>As council commissioner, you will want to develop and encourage meaningful discussion and collaboration among your district commissioners and assistants.  A way to save time in the cabinet meeting for meaningful conversation and development of plans and future actions in support of improved unit service is to provide written summaries of reporting-related matters, such as future council activities, before the meeting, and to encourage the district commissioners to do the same with their factual reports. Above all, your intent should be to encourage district commissioners and your staff to work together to tackle the important council unit service challenges in your council and districts and to inspire them to do the best job they and their unit commissioners can do to provide excellent service to the council’s units.</a:t>
            </a:r>
            <a:endParaRPr lang="en-US" dirty="0"/>
          </a:p>
        </p:txBody>
      </p:sp>
      <p:sp>
        <p:nvSpPr>
          <p:cNvPr id="4" name="Slide Number Placeholder 3"/>
          <p:cNvSpPr>
            <a:spLocks noGrp="1"/>
          </p:cNvSpPr>
          <p:nvPr>
            <p:ph type="sldNum" sz="quarter" idx="5"/>
          </p:nvPr>
        </p:nvSpPr>
        <p:spPr/>
        <p:txBody>
          <a:bodyPr/>
          <a:lstStyle/>
          <a:p>
            <a:fld id="{14291AA4-A2DD-4BC1-BADB-D354EB139AA1}" type="slidenum">
              <a:rPr lang="en-US" smtClean="0"/>
              <a:t>33</a:t>
            </a:fld>
            <a:endParaRPr lang="en-US" dirty="0"/>
          </a:p>
        </p:txBody>
      </p:sp>
    </p:spTree>
    <p:extLst>
      <p:ext uri="{BB962C8B-B14F-4D97-AF65-F5344CB8AC3E}">
        <p14:creationId xmlns:p14="http://schemas.microsoft.com/office/powerpoint/2010/main" val="202143633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24050" y="666750"/>
            <a:ext cx="3009900" cy="1693863"/>
          </a:xfrm>
        </p:spPr>
      </p:sp>
      <p:sp>
        <p:nvSpPr>
          <p:cNvPr id="3" name="Notes Placeholder 2"/>
          <p:cNvSpPr>
            <a:spLocks noGrp="1"/>
          </p:cNvSpPr>
          <p:nvPr>
            <p:ph type="body" idx="1"/>
          </p:nvPr>
        </p:nvSpPr>
        <p:spPr>
          <a:xfrm>
            <a:off x="794982" y="2967535"/>
            <a:ext cx="5486400" cy="3600450"/>
          </a:xfrm>
        </p:spPr>
        <p:txBody>
          <a:bodyPr/>
          <a:lstStyle/>
          <a:p>
            <a:r>
              <a:rPr lang="en-US" b="1" dirty="0"/>
              <a:t>Unit Service Today</a:t>
            </a:r>
          </a:p>
          <a:p>
            <a:r>
              <a:rPr lang="en-US" dirty="0"/>
              <a:t>As we mentioned earlier in our presentation, the council commissioner’s role and responsibilities primarily rest in one function: Unit Service.</a:t>
            </a:r>
            <a:endParaRPr lang="en-US" sz="1200" b="1" dirty="0"/>
          </a:p>
          <a:p>
            <a:endParaRPr lang="en-US" dirty="0"/>
          </a:p>
          <a:p>
            <a:r>
              <a:rPr lang="en-US" dirty="0"/>
              <a:t>As an administrative commissioner, you will not be serving as a direct unit service commissioner. Still, you will need to monitor the council’s commissioner team to ensure that they are providing effective unit service according to your vision.</a:t>
            </a:r>
          </a:p>
          <a:p>
            <a:endParaRPr lang="en-US" dirty="0"/>
          </a:p>
          <a:p>
            <a:r>
              <a:rPr lang="en-US" dirty="0"/>
              <a:t>Monitoring means to watch, keep track of, or check on something, usually for a specific purpose. </a:t>
            </a:r>
          </a:p>
          <a:p>
            <a:endParaRPr lang="en-US" dirty="0"/>
          </a:p>
          <a:p>
            <a:r>
              <a:rPr lang="en-US" dirty="0"/>
              <a:t>So, what does a council commissioner watch or keep track of, and for what purpose? Council commissioners track the unit service provided by the council’s commissioner team through the lens provided by Commissioner Tools so that we can grow and retain units and ensure that every Scouting America member has a great Scouting experience. </a:t>
            </a:r>
          </a:p>
          <a:p>
            <a:endParaRPr lang="en-US" dirty="0"/>
          </a:p>
        </p:txBody>
      </p:sp>
      <p:sp>
        <p:nvSpPr>
          <p:cNvPr id="4" name="Slide Number Placeholder 3"/>
          <p:cNvSpPr>
            <a:spLocks noGrp="1"/>
          </p:cNvSpPr>
          <p:nvPr>
            <p:ph type="sldNum" sz="quarter" idx="5"/>
          </p:nvPr>
        </p:nvSpPr>
        <p:spPr/>
        <p:txBody>
          <a:bodyPr/>
          <a:lstStyle/>
          <a:p>
            <a:fld id="{14291AA4-A2DD-4BC1-BADB-D354EB139AA1}" type="slidenum">
              <a:rPr lang="en-US" smtClean="0"/>
              <a:t>34</a:t>
            </a:fld>
            <a:endParaRPr lang="en-US" dirty="0"/>
          </a:p>
        </p:txBody>
      </p:sp>
    </p:spTree>
    <p:extLst>
      <p:ext uri="{BB962C8B-B14F-4D97-AF65-F5344CB8AC3E}">
        <p14:creationId xmlns:p14="http://schemas.microsoft.com/office/powerpoint/2010/main" val="85933400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24050" y="666750"/>
            <a:ext cx="3009900" cy="1693863"/>
          </a:xfrm>
        </p:spPr>
      </p:sp>
      <p:sp>
        <p:nvSpPr>
          <p:cNvPr id="3" name="Notes Placeholder 2"/>
          <p:cNvSpPr>
            <a:spLocks noGrp="1"/>
          </p:cNvSpPr>
          <p:nvPr>
            <p:ph type="body" idx="1"/>
          </p:nvPr>
        </p:nvSpPr>
        <p:spPr>
          <a:xfrm>
            <a:off x="822278" y="2885648"/>
            <a:ext cx="5486400" cy="3600450"/>
          </a:xfrm>
        </p:spPr>
        <p:txBody>
          <a:bodyPr/>
          <a:lstStyle/>
          <a:p>
            <a:r>
              <a:rPr lang="en-US" b="1" spc="-1" dirty="0">
                <a:solidFill>
                  <a:srgbClr val="000000"/>
                </a:solidFill>
                <a:uFill>
                  <a:solidFill>
                    <a:srgbClr val="FFFFFF"/>
                  </a:solidFill>
                </a:uFill>
              </a:rPr>
              <a:t>Need to Knows</a:t>
            </a:r>
          </a:p>
          <a:p>
            <a:r>
              <a:rPr lang="en-US" spc="-1" dirty="0">
                <a:solidFill>
                  <a:srgbClr val="000000"/>
                </a:solidFill>
                <a:uFill>
                  <a:solidFill>
                    <a:srgbClr val="FFFFFF"/>
                  </a:solidFill>
                </a:uFill>
              </a:rPr>
              <a:t>The council commissioner’s primary responsibility is managing unit service within the council, and they are aided in this task by various assistant council commissioners, as we have discussed. However, a council commissioner must also be familiar with the council's units and their respective commissioners. </a:t>
            </a:r>
          </a:p>
          <a:p>
            <a:endParaRPr lang="en-US" spc="-1" dirty="0">
              <a:solidFill>
                <a:srgbClr val="000000"/>
              </a:solidFill>
              <a:uFill>
                <a:solidFill>
                  <a:srgbClr val="FFFFFF"/>
                </a:solidFill>
              </a:uFill>
            </a:endParaRPr>
          </a:p>
          <a:p>
            <a:endParaRPr lang="en-US" spc="-1" dirty="0">
              <a:solidFill>
                <a:srgbClr val="000000"/>
              </a:solidFill>
              <a:uFill>
                <a:solidFill>
                  <a:srgbClr val="FFFFFF"/>
                </a:solidFill>
              </a:uFill>
            </a:endParaRPr>
          </a:p>
        </p:txBody>
      </p:sp>
      <p:sp>
        <p:nvSpPr>
          <p:cNvPr id="4" name="Slide Number Placeholder 3"/>
          <p:cNvSpPr>
            <a:spLocks noGrp="1"/>
          </p:cNvSpPr>
          <p:nvPr>
            <p:ph type="sldNum" sz="quarter" idx="5"/>
          </p:nvPr>
        </p:nvSpPr>
        <p:spPr/>
        <p:txBody>
          <a:bodyPr/>
          <a:lstStyle/>
          <a:p>
            <a:fld id="{14291AA4-A2DD-4BC1-BADB-D354EB139AA1}" type="slidenum">
              <a:rPr lang="en-US" smtClean="0"/>
              <a:t>35</a:t>
            </a:fld>
            <a:endParaRPr lang="en-US" dirty="0"/>
          </a:p>
        </p:txBody>
      </p:sp>
    </p:spTree>
    <p:extLst>
      <p:ext uri="{BB962C8B-B14F-4D97-AF65-F5344CB8AC3E}">
        <p14:creationId xmlns:p14="http://schemas.microsoft.com/office/powerpoint/2010/main" val="102521841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24050" y="666750"/>
            <a:ext cx="3009900" cy="1693863"/>
          </a:xfrm>
        </p:spPr>
      </p:sp>
      <p:sp>
        <p:nvSpPr>
          <p:cNvPr id="3" name="Notes Placeholder 2"/>
          <p:cNvSpPr>
            <a:spLocks noGrp="1"/>
          </p:cNvSpPr>
          <p:nvPr>
            <p:ph type="body" idx="1"/>
          </p:nvPr>
        </p:nvSpPr>
        <p:spPr>
          <a:xfrm>
            <a:off x="794982" y="2899296"/>
            <a:ext cx="5486400" cy="3600450"/>
          </a:xfrm>
        </p:spPr>
        <p:txBody>
          <a:bodyPr/>
          <a:lstStyle/>
          <a:p>
            <a:r>
              <a:rPr lang="en-US" b="1" dirty="0"/>
              <a:t>Need to Knows</a:t>
            </a:r>
          </a:p>
          <a:p>
            <a:r>
              <a:rPr lang="en-US" b="1" dirty="0"/>
              <a:t>These</a:t>
            </a:r>
            <a:r>
              <a:rPr lang="en-US" dirty="0"/>
              <a:t> are questions that a council commissioner should be able to answer or quickly find the answer. Your cabinet informs you about these areas during your regularly scheduled cabinet meetings. You also have direct access to this information through the applications in My.Scouting.org, particularly in Commissioner Tools. Review the Commissioner Tools videos to learn how to access this information. </a:t>
            </a:r>
          </a:p>
        </p:txBody>
      </p:sp>
      <p:sp>
        <p:nvSpPr>
          <p:cNvPr id="4" name="Slide Number Placeholder 3"/>
          <p:cNvSpPr>
            <a:spLocks noGrp="1"/>
          </p:cNvSpPr>
          <p:nvPr>
            <p:ph type="sldNum" sz="quarter" idx="5"/>
          </p:nvPr>
        </p:nvSpPr>
        <p:spPr/>
        <p:txBody>
          <a:bodyPr/>
          <a:lstStyle/>
          <a:p>
            <a:fld id="{14291AA4-A2DD-4BC1-BADB-D354EB139AA1}" type="slidenum">
              <a:rPr lang="en-US" smtClean="0"/>
              <a:t>36</a:t>
            </a:fld>
            <a:endParaRPr lang="en-US"/>
          </a:p>
        </p:txBody>
      </p:sp>
    </p:spTree>
    <p:extLst>
      <p:ext uri="{BB962C8B-B14F-4D97-AF65-F5344CB8AC3E}">
        <p14:creationId xmlns:p14="http://schemas.microsoft.com/office/powerpoint/2010/main" val="114563464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09800" y="247650"/>
            <a:ext cx="2641600" cy="1485900"/>
          </a:xfrm>
        </p:spPr>
      </p:sp>
      <p:sp>
        <p:nvSpPr>
          <p:cNvPr id="3" name="Notes Placeholder 2"/>
          <p:cNvSpPr>
            <a:spLocks noGrp="1"/>
          </p:cNvSpPr>
          <p:nvPr>
            <p:ph type="body" idx="1"/>
          </p:nvPr>
        </p:nvSpPr>
        <p:spPr>
          <a:xfrm>
            <a:off x="341194" y="1624085"/>
            <a:ext cx="6250675" cy="7272266"/>
          </a:xfrm>
        </p:spPr>
        <p:txBody>
          <a:bodyPr/>
          <a:lstStyle/>
          <a:p>
            <a:r>
              <a:rPr lang="en-US" b="1" dirty="0"/>
              <a:t>Commissioner Tools</a:t>
            </a:r>
          </a:p>
          <a:p>
            <a:r>
              <a:rPr lang="en-US" dirty="0"/>
              <a:t>Commissioner Tools is a web-based set of tools in </a:t>
            </a:r>
            <a:r>
              <a:rPr lang="en-US" b="1" i="1" dirty="0" err="1"/>
              <a:t>My.Scouting</a:t>
            </a:r>
            <a:r>
              <a:rPr lang="en-US" b="1" dirty="0"/>
              <a:t> </a:t>
            </a:r>
            <a:r>
              <a:rPr lang="en-US" dirty="0"/>
              <a:t>is designed to help commissioners fulfill their mission by enabling easy access to actionable information. In real-time, commissioners can view information about a unit’s metrics, Safeguarding Youth Training, and position-specific training status, as well as participation in district roundtables and the unit’s current needs and opportunities for improvement. </a:t>
            </a:r>
          </a:p>
          <a:p>
            <a:endParaRPr lang="en-US" dirty="0"/>
          </a:p>
          <a:p>
            <a:r>
              <a:rPr lang="en-US" b="0" dirty="0"/>
              <a:t>Commissioner Tools also </a:t>
            </a:r>
            <a:r>
              <a:rPr lang="en-US" b="1" dirty="0"/>
              <a:t>e</a:t>
            </a:r>
            <a:r>
              <a:rPr lang="en-US" b="1" i="1" dirty="0"/>
              <a:t>nables a more focused approach to building relationships between commissioners and their units.</a:t>
            </a:r>
            <a:r>
              <a:rPr lang="en-US" b="0" i="0" dirty="0"/>
              <a:t> </a:t>
            </a:r>
            <a:r>
              <a:rPr lang="en-US" sz="1200" b="0" dirty="0"/>
              <a:t>At the heart of Scouting is the bond between unit volunteers and the Scouts they serve. These relationships are the lifeblood of our movement. As commissioners, our primary role is to support and empower these volunteers. By fostering deeper connections through meaningful conversations, we can significantly enhance their ability to lead and inspire young people.</a:t>
            </a:r>
          </a:p>
          <a:p>
            <a:endParaRPr lang="en-US" sz="1200" b="0" dirty="0"/>
          </a:p>
          <a:p>
            <a:pPr marL="0" indent="0" algn="l">
              <a:buFont typeface="Arial" panose="020B0604020202020204" pitchFamily="34" charset="0"/>
              <a:buNone/>
            </a:pPr>
            <a:r>
              <a:rPr lang="en-US" sz="1200" b="0" dirty="0"/>
              <a:t>Unit Connections lead to better conversations. These improved conversations foster stronger Relationships, which in turn build powerful Partnerships. Together, these partnerships drive impact and ultimately change lives. That's the journey we're on with Unit Connections.</a:t>
            </a:r>
          </a:p>
          <a:p>
            <a:pPr marL="0" indent="0" algn="l">
              <a:buFont typeface="Arial" panose="020B0604020202020204" pitchFamily="34" charset="0"/>
              <a:buNone/>
            </a:pPr>
            <a:endParaRPr lang="en-US" sz="1000" b="1" dirty="0"/>
          </a:p>
          <a:p>
            <a:pPr marL="0" lvl="0" indent="0">
              <a:buNone/>
            </a:pPr>
            <a:r>
              <a:rPr lang="en-US" b="0" dirty="0"/>
              <a:t>Commissioner Tools also </a:t>
            </a:r>
            <a:r>
              <a:rPr lang="en-US" b="1" i="1" dirty="0"/>
              <a:t>supports roundtable administration and promotion, which </a:t>
            </a:r>
            <a:r>
              <a:rPr lang="en-US" b="0" i="0" dirty="0"/>
              <a:t>is another aspect of unit service that benefits from Commissioner Tools. </a:t>
            </a:r>
            <a:r>
              <a:rPr lang="en-US" dirty="0"/>
              <a:t>Roundtable commissioners can publish the dates of upcoming roundtables, post agendas, record unit participation information, and note key developments that enable unit commissioners to promote effective unit participation in roundtables.</a:t>
            </a:r>
          </a:p>
          <a:p>
            <a:endParaRPr lang="en-US" dirty="0"/>
          </a:p>
          <a:p>
            <a:pPr lvl="0"/>
            <a:r>
              <a:rPr lang="en-US" b="0" i="0" dirty="0"/>
              <a:t>Commissioner Tools </a:t>
            </a:r>
            <a:r>
              <a:rPr lang="en-US" b="1" i="1" dirty="0"/>
              <a:t>supports the administration of unit service, </a:t>
            </a:r>
            <a:r>
              <a:rPr lang="en-US" b="0" i="0" dirty="0"/>
              <a:t>enabling administrative commissioners to assign unit commissioners to specific units, identify commissioner training needs, and pinpoint units that require a commissioner assignment</a:t>
            </a:r>
            <a:r>
              <a:rPr lang="en-US" dirty="0"/>
              <a:t>.</a:t>
            </a:r>
          </a:p>
          <a:p>
            <a:endParaRPr lang="en-US" dirty="0"/>
          </a:p>
          <a:p>
            <a:r>
              <a:rPr lang="en-US" dirty="0"/>
              <a:t>They will also be able to identify newly formed units, allowing a dedicated unit commissioner to be assigned. Reports are available online and can be downloaded in MS Excel format.</a:t>
            </a:r>
          </a:p>
          <a:p>
            <a:r>
              <a:rPr lang="en-US" dirty="0"/>
              <a:t> </a:t>
            </a:r>
          </a:p>
          <a:p>
            <a:r>
              <a:rPr lang="en-US" b="0" i="0" dirty="0"/>
              <a:t>All </a:t>
            </a:r>
            <a:r>
              <a:rPr lang="en-US" dirty="0"/>
              <a:t>the benefits of Commissioner Tools are available to all district and council-commissioned professionals. They, too, are encouraged to become familiar with it and use it to support volunteers more effectively.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learn the mechanics of Commissioner Tools, review the training videos available in the Scouting America Learn Center and discuss them with your council’s Commissioner Tools champion.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Let’s examine some of the support currently available in Commissioner Tools.</a:t>
            </a:r>
          </a:p>
          <a:p>
            <a:endParaRPr lang="en-US" dirty="0"/>
          </a:p>
        </p:txBody>
      </p:sp>
      <p:sp>
        <p:nvSpPr>
          <p:cNvPr id="4" name="Slide Number Placeholder 3"/>
          <p:cNvSpPr>
            <a:spLocks noGrp="1"/>
          </p:cNvSpPr>
          <p:nvPr>
            <p:ph type="sldNum" sz="quarter" idx="10"/>
          </p:nvPr>
        </p:nvSpPr>
        <p:spPr/>
        <p:txBody>
          <a:bodyPr/>
          <a:lstStyle/>
          <a:p>
            <a:fld id="{959046A0-4F4D-4272-874D-9474BCDE7E84}" type="slidenum">
              <a:rPr lang="en-US" smtClean="0"/>
              <a:t>37</a:t>
            </a:fld>
            <a:endParaRPr lang="en-US" dirty="0"/>
          </a:p>
        </p:txBody>
      </p:sp>
    </p:spTree>
    <p:extLst>
      <p:ext uri="{BB962C8B-B14F-4D97-AF65-F5344CB8AC3E}">
        <p14:creationId xmlns:p14="http://schemas.microsoft.com/office/powerpoint/2010/main" val="421161581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24050" y="409575"/>
            <a:ext cx="3009900" cy="1693863"/>
          </a:xfrm>
        </p:spPr>
      </p:sp>
      <p:sp>
        <p:nvSpPr>
          <p:cNvPr id="3" name="Notes Placeholder 2"/>
          <p:cNvSpPr>
            <a:spLocks noGrp="1"/>
          </p:cNvSpPr>
          <p:nvPr>
            <p:ph type="body" idx="1"/>
          </p:nvPr>
        </p:nvSpPr>
        <p:spPr>
          <a:xfrm>
            <a:off x="433137" y="2294021"/>
            <a:ext cx="6063916" cy="6116553"/>
          </a:xfrm>
        </p:spPr>
        <p:txBody>
          <a:bodyPr/>
          <a:lstStyle/>
          <a:p>
            <a:r>
              <a:rPr lang="en-US" b="1" dirty="0">
                <a:ea typeface="Calibri" panose="020F0502020204030204" pitchFamily="34" charset="0"/>
              </a:rPr>
              <a:t>Key Data at a glance with reports</a:t>
            </a:r>
          </a:p>
          <a:p>
            <a:r>
              <a:rPr lang="en-US" b="0" dirty="0">
                <a:ea typeface="Calibri" panose="020F0502020204030204" pitchFamily="34" charset="0"/>
              </a:rPr>
              <a:t>There are several key reports on your Dashboard that you can use regularly to monitor unit service in your council:</a:t>
            </a:r>
          </a:p>
          <a:p>
            <a:endParaRPr lang="en-US" b="0" dirty="0">
              <a:ea typeface="Calibri" panose="020F0502020204030204" pitchFamily="34" charset="0"/>
            </a:endParaRPr>
          </a:p>
          <a:p>
            <a:pPr marL="171450" indent="-171450">
              <a:buFont typeface="Arial" panose="020B0604020202020204" pitchFamily="34" charset="0"/>
              <a:buChar char="•"/>
            </a:pPr>
            <a:r>
              <a:rPr lang="en-US" b="1" dirty="0">
                <a:ea typeface="Calibri"/>
                <a:cs typeface="Calibri"/>
              </a:rPr>
              <a:t>Assigned/Unassigned Units: </a:t>
            </a:r>
            <a:r>
              <a:rPr lang="en-US" dirty="0"/>
              <a:t>Displays a list of all units, including expired units, with assigned/unassigned commissioner status.</a:t>
            </a:r>
            <a:endParaRPr lang="en-US" dirty="0">
              <a:ea typeface="Calibri"/>
              <a:cs typeface="Calibri"/>
            </a:endParaRPr>
          </a:p>
          <a:p>
            <a:pPr marL="171450" indent="-171450">
              <a:buFont typeface="Arial" panose="020B0604020202020204" pitchFamily="34" charset="0"/>
              <a:buChar char="•"/>
            </a:pPr>
            <a:r>
              <a:rPr lang="en-US" b="1" dirty="0">
                <a:ea typeface="Calibri"/>
                <a:cs typeface="Calibri"/>
              </a:rPr>
              <a:t>Membership Status: </a:t>
            </a:r>
            <a:r>
              <a:rPr lang="en-US" dirty="0"/>
              <a:t>A report of active/lapsed units showing the total number of adults/youths by membership expiration status.</a:t>
            </a:r>
            <a:endParaRPr lang="en-US" b="1" dirty="0">
              <a:ea typeface="Calibri" panose="020F0502020204030204"/>
              <a:cs typeface="Calibri" panose="020F0502020204030204"/>
            </a:endParaRPr>
          </a:p>
          <a:p>
            <a:pPr marL="171450" indent="-171450">
              <a:buFont typeface="Arial" panose="020B0604020202020204" pitchFamily="34" charset="0"/>
              <a:buChar char="•"/>
            </a:pPr>
            <a:r>
              <a:rPr lang="en-US" b="1" dirty="0">
                <a:ea typeface="Calibri" panose="020F0502020204030204"/>
                <a:cs typeface="Calibri" panose="020F0502020204030204"/>
              </a:rPr>
              <a:t>Unit Connection History: Displays all connections and comments made by commissioners regarding</a:t>
            </a:r>
            <a:r>
              <a:rPr lang="en-US" dirty="0">
                <a:ea typeface="Calibri"/>
                <a:cs typeface="Calibri"/>
              </a:rPr>
              <a:t> their units.</a:t>
            </a:r>
            <a:endParaRPr lang="en-US" dirty="0"/>
          </a:p>
          <a:p>
            <a:pPr marL="171450" indent="-171450">
              <a:buFont typeface="Arial" panose="020B0604020202020204" pitchFamily="34" charset="0"/>
              <a:buChar char="•"/>
            </a:pPr>
            <a:r>
              <a:rPr lang="en-US" b="1" dirty="0">
                <a:ea typeface="Calibri"/>
                <a:cs typeface="Calibri"/>
              </a:rPr>
              <a:t>Unit Metric Status: </a:t>
            </a:r>
            <a:r>
              <a:rPr lang="en-US" dirty="0"/>
              <a:t>This report shows the metrics achieved/completed for each unit</a:t>
            </a:r>
          </a:p>
          <a:p>
            <a:pPr marL="171450" indent="-171450">
              <a:buFont typeface="Arial" panose="020B0604020202020204" pitchFamily="34" charset="0"/>
              <a:buChar char="•"/>
            </a:pPr>
            <a:r>
              <a:rPr lang="en-US" b="1" dirty="0">
                <a:ea typeface="Calibri"/>
                <a:cs typeface="Calibri"/>
              </a:rPr>
              <a:t>Unit Pin:</a:t>
            </a:r>
            <a:r>
              <a:rPr lang="en-US" dirty="0">
                <a:ea typeface="Calibri"/>
                <a:cs typeface="Calibri"/>
              </a:rPr>
              <a:t> </a:t>
            </a:r>
            <a:r>
              <a:rPr lang="en-US" dirty="0"/>
              <a:t>This report lists unit pin data that will be displayed on BeAScout.org.</a:t>
            </a:r>
            <a:endParaRPr lang="en-US" dirty="0">
              <a:ea typeface="Calibri"/>
              <a:cs typeface="Calibri"/>
            </a:endParaRPr>
          </a:p>
          <a:p>
            <a:pPr marL="171450" indent="-171450">
              <a:buFont typeface="Arial" panose="020B0604020202020204" pitchFamily="34" charset="0"/>
              <a:buChar char="•"/>
            </a:pPr>
            <a:r>
              <a:rPr lang="en-US" dirty="0"/>
              <a:t>The “Trained Commissioners Analysis” tool will take the Trained Leaders report from the Training Manager and provide summary information on the number and percentages of trained and untrained commissioners by council and district. </a:t>
            </a:r>
          </a:p>
          <a:p>
            <a:endParaRPr lang="en-US" dirty="0"/>
          </a:p>
          <a:p>
            <a:r>
              <a:rPr lang="en-US" dirty="0"/>
              <a:t>An assistant council commissioner can generate this information for you monthly so that you can keep district commissioners accountable for unit service in their districts. </a:t>
            </a:r>
          </a:p>
        </p:txBody>
      </p:sp>
      <p:sp>
        <p:nvSpPr>
          <p:cNvPr id="4" name="Slide Number Placeholder 3"/>
          <p:cNvSpPr>
            <a:spLocks noGrp="1"/>
          </p:cNvSpPr>
          <p:nvPr>
            <p:ph type="sldNum" sz="quarter" idx="5"/>
          </p:nvPr>
        </p:nvSpPr>
        <p:spPr/>
        <p:txBody>
          <a:bodyPr/>
          <a:lstStyle/>
          <a:p>
            <a:fld id="{14291AA4-A2DD-4BC1-BADB-D354EB139AA1}" type="slidenum">
              <a:rPr lang="en-US" smtClean="0"/>
              <a:t>38</a:t>
            </a:fld>
            <a:endParaRPr lang="en-US"/>
          </a:p>
        </p:txBody>
      </p:sp>
    </p:spTree>
    <p:extLst>
      <p:ext uri="{BB962C8B-B14F-4D97-AF65-F5344CB8AC3E}">
        <p14:creationId xmlns:p14="http://schemas.microsoft.com/office/powerpoint/2010/main" val="158415349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56A636-CAE2-ABE9-CBBC-1DBC7CC341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DFB05E7-F419-2EE7-E0E6-0634EC710F5B}"/>
              </a:ext>
            </a:extLst>
          </p:cNvPr>
          <p:cNvSpPr>
            <a:spLocks noGrp="1" noRot="1" noChangeAspect="1"/>
          </p:cNvSpPr>
          <p:nvPr>
            <p:ph type="sldImg"/>
          </p:nvPr>
        </p:nvSpPr>
        <p:spPr>
          <a:xfrm>
            <a:off x="1598613" y="390525"/>
            <a:ext cx="3659187" cy="2058988"/>
          </a:xfrm>
        </p:spPr>
      </p:sp>
      <p:sp>
        <p:nvSpPr>
          <p:cNvPr id="3" name="Notes Placeholder 2">
            <a:extLst>
              <a:ext uri="{FF2B5EF4-FFF2-40B4-BE49-F238E27FC236}">
                <a16:creationId xmlns:a16="http://schemas.microsoft.com/office/drawing/2014/main" id="{AE451874-A1AF-5665-9E39-4D30AA9E3800}"/>
              </a:ext>
            </a:extLst>
          </p:cNvPr>
          <p:cNvSpPr>
            <a:spLocks noGrp="1"/>
          </p:cNvSpPr>
          <p:nvPr>
            <p:ph type="body" idx="1"/>
          </p:nvPr>
        </p:nvSpPr>
        <p:spPr>
          <a:xfrm>
            <a:off x="685006" y="2823264"/>
            <a:ext cx="5486400" cy="4627826"/>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u="none" dirty="0">
                <a:effectLst/>
                <a:latin typeface="Calibri" panose="020F0502020204030204" pitchFamily="34" charset="0"/>
                <a:ea typeface="Calibri" panose="020F0502020204030204" pitchFamily="34" charset="0"/>
              </a:rPr>
              <a:t>Unit Metrics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u="none" dirty="0">
                <a:effectLst/>
                <a:latin typeface="Calibri" panose="020F0502020204030204" pitchFamily="34" charset="0"/>
                <a:ea typeface="Calibri" panose="020F0502020204030204" pitchFamily="34" charset="0"/>
              </a:rPr>
              <a:t>The first thing a unit commissioner must do is get to know the unit and its people.  This may take several visits. </a:t>
            </a:r>
            <a:r>
              <a:rPr lang="en-US" dirty="0">
                <a:effectLst/>
                <a:latin typeface="Calibri"/>
                <a:ea typeface="Calibri"/>
                <a:cs typeface="Calibri"/>
              </a:rPr>
              <a:t>Unit</a:t>
            </a:r>
            <a:r>
              <a:rPr lang="en-US" dirty="0">
                <a:latin typeface="Calibri"/>
                <a:ea typeface="Calibri"/>
                <a:cs typeface="Calibri"/>
              </a:rPr>
              <a:t> </a:t>
            </a:r>
            <a:r>
              <a:rPr lang="en-US" dirty="0">
                <a:effectLst/>
                <a:latin typeface="Calibri"/>
                <a:ea typeface="Calibri"/>
                <a:cs typeface="Calibri"/>
              </a:rPr>
              <a:t>metrics are an objective starting point for discussions </a:t>
            </a:r>
            <a:r>
              <a:rPr lang="en-US" u="none" dirty="0">
                <a:effectLst/>
                <a:latin typeface="Calibri"/>
                <a:ea typeface="Calibri"/>
                <a:cs typeface="Calibri"/>
              </a:rPr>
              <a:t>after </a:t>
            </a:r>
            <a:r>
              <a:rPr lang="en-US" u="none" dirty="0">
                <a:latin typeface="Calibri"/>
                <a:ea typeface="Calibri"/>
                <a:cs typeface="Calibri"/>
              </a:rPr>
              <a:t>a relationship is established</a:t>
            </a:r>
            <a:r>
              <a:rPr lang="en-US" u="none" dirty="0">
                <a:effectLst/>
                <a:latin typeface="Calibri"/>
                <a:ea typeface="Calibri"/>
                <a:cs typeface="Calibri"/>
              </a:rPr>
              <a:t>. </a:t>
            </a:r>
          </a:p>
          <a:p>
            <a:pPr marL="0" marR="0" lvl="0" indent="0" algn="l" defTabSz="914400" rtl="0" eaLnBrk="1" fontAlgn="auto" latinLnBrk="0" hangingPunct="1">
              <a:lnSpc>
                <a:spcPct val="100000"/>
              </a:lnSpc>
              <a:spcBef>
                <a:spcPts val="0"/>
              </a:spcBef>
              <a:spcAft>
                <a:spcPts val="0"/>
              </a:spcAft>
              <a:buClrTx/>
              <a:buSzTx/>
              <a:buFontTx/>
              <a:buNone/>
              <a:tabLst/>
              <a:defRPr/>
            </a:pPr>
            <a:br>
              <a:rPr lang="en-US" u="sng" dirty="0">
                <a:effectLst/>
                <a:latin typeface="Calibri" panose="020F0502020204030204" pitchFamily="34" charset="0"/>
                <a:ea typeface="Calibri" panose="020F0502020204030204" pitchFamily="34" charset="0"/>
              </a:rPr>
            </a:br>
            <a:r>
              <a:rPr lang="en-US" dirty="0">
                <a:effectLst/>
                <a:latin typeface="Calibri" panose="020F0502020204030204" pitchFamily="34" charset="0"/>
                <a:ea typeface="Calibri" panose="020F0502020204030204" pitchFamily="34" charset="0"/>
              </a:rPr>
              <a:t>These provide insight into a unit’s overall status, enabling you and the unit's Scouters to collaborate and improve the unit’s ability to deliver the promise of Scouting. They are </a:t>
            </a:r>
            <a:r>
              <a:rPr lang="en-US" b="1" dirty="0">
                <a:effectLst/>
                <a:latin typeface="Calibri" panose="020F0502020204030204" pitchFamily="34" charset="0"/>
                <a:ea typeface="Calibri" panose="020F0502020204030204" pitchFamily="34" charset="0"/>
              </a:rPr>
              <a:t>not </a:t>
            </a:r>
            <a:r>
              <a:rPr lang="en-US" dirty="0">
                <a:effectLst/>
                <a:latin typeface="Calibri" panose="020F0502020204030204" pitchFamily="34" charset="0"/>
                <a:ea typeface="Calibri" panose="020F0502020204030204" pitchFamily="34" charset="0"/>
              </a:rPr>
              <a:t>intended to compare one unit to </a:t>
            </a:r>
            <a:r>
              <a:rPr lang="en-US" u="none" dirty="0">
                <a:effectLst/>
                <a:latin typeface="Calibri" panose="020F0502020204030204" pitchFamily="34" charset="0"/>
                <a:ea typeface="Calibri" panose="020F0502020204030204" pitchFamily="34" charset="0"/>
              </a:rPr>
              <a:t>another or to provide a “score”.</a:t>
            </a:r>
          </a:p>
          <a:p>
            <a:pPr marL="0" marR="0" lvl="0" indent="0" algn="l" defTabSz="914400" rtl="0" eaLnBrk="1" fontAlgn="auto" latinLnBrk="0" hangingPunct="1">
              <a:lnSpc>
                <a:spcPct val="100000"/>
              </a:lnSpc>
              <a:spcBef>
                <a:spcPts val="0"/>
              </a:spcBef>
              <a:spcAft>
                <a:spcPts val="0"/>
              </a:spcAft>
              <a:buClrTx/>
              <a:buSzTx/>
              <a:buFontTx/>
              <a:buNone/>
              <a:tabLst/>
              <a:defRPr/>
            </a:pPr>
            <a:br>
              <a:rPr lang="en-US" dirty="0">
                <a:effectLst/>
                <a:latin typeface="Calibri" panose="020F0502020204030204" pitchFamily="34" charset="0"/>
                <a:ea typeface="Calibri" panose="020F0502020204030204" pitchFamily="34" charset="0"/>
              </a:rPr>
            </a:br>
            <a:r>
              <a:rPr lang="en-US" dirty="0">
                <a:effectLst/>
                <a:latin typeface="Calibri" panose="020F0502020204030204" pitchFamily="34" charset="0"/>
                <a:ea typeface="Calibri" panose="020F0502020204030204" pitchFamily="34" charset="0"/>
                <a:cs typeface="Times New Roman" panose="02020603050405020304" pitchFamily="18" charset="0"/>
              </a:rPr>
              <a:t>The unit metrics chosen provide an objective and valuable means of identifying how a unit is performing, enabling commissioners a convenient method to provide focused help where it is</a:t>
            </a:r>
            <a:r>
              <a:rPr lang="en-US" u="none" dirty="0">
                <a:effectLst/>
                <a:latin typeface="Calibri" panose="020F0502020204030204" pitchFamily="34" charset="0"/>
                <a:ea typeface="Calibri" panose="020F0502020204030204" pitchFamily="34" charset="0"/>
                <a:cs typeface="Times New Roman" panose="02020603050405020304" pitchFamily="18" charset="0"/>
              </a:rPr>
              <a:t> </a:t>
            </a:r>
            <a:r>
              <a:rPr lang="en-US" dirty="0">
                <a:effectLst/>
                <a:latin typeface="Calibri" panose="020F0502020204030204" pitchFamily="34" charset="0"/>
                <a:ea typeface="Calibri" panose="020F0502020204030204" pitchFamily="34" charset="0"/>
                <a:cs typeface="Times New Roman" panose="02020603050405020304" pitchFamily="18" charset="0"/>
              </a:rPr>
              <a:t>needed.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u="none" dirty="0">
                <a:effectLst/>
                <a:latin typeface="Calibri" panose="020F0502020204030204" pitchFamily="34" charset="0"/>
                <a:ea typeface="Calibri" panose="020F0502020204030204" pitchFamily="34" charset="0"/>
                <a:cs typeface="Times New Roman" panose="02020603050405020304" pitchFamily="18" charset="0"/>
              </a:rPr>
              <a:t>This information is available on the unit’s dashboard. We will talk about access to that shortly.</a:t>
            </a:r>
          </a:p>
          <a:p>
            <a:pPr marL="0" marR="0" lvl="0" indent="0" algn="l" defTabSz="914400" rtl="0" eaLnBrk="1" fontAlgn="auto" latinLnBrk="0" hangingPunct="1">
              <a:lnSpc>
                <a:spcPct val="100000"/>
              </a:lnSpc>
              <a:spcBef>
                <a:spcPts val="0"/>
              </a:spcBef>
              <a:spcAft>
                <a:spcPts val="0"/>
              </a:spcAft>
              <a:buClrTx/>
              <a:buSzTx/>
              <a:buFontTx/>
              <a:buNone/>
              <a:tabLst/>
              <a:defRPr/>
            </a:pPr>
            <a:br>
              <a:rPr lang="en-US" sz="1600" dirty="0">
                <a:effectLst/>
                <a:latin typeface="Calibri" panose="020F0502020204030204" pitchFamily="34" charset="0"/>
                <a:ea typeface="Calibri" panose="020F0502020204030204" pitchFamily="34" charset="0"/>
                <a:cs typeface="Times New Roman" panose="02020603050405020304" pitchFamily="18" charset="0"/>
              </a:rPr>
            </a:br>
            <a:endParaRPr lang="en-US" sz="1600" dirty="0"/>
          </a:p>
        </p:txBody>
      </p:sp>
      <p:sp>
        <p:nvSpPr>
          <p:cNvPr id="4" name="Slide Number Placeholder 3">
            <a:extLst>
              <a:ext uri="{FF2B5EF4-FFF2-40B4-BE49-F238E27FC236}">
                <a16:creationId xmlns:a16="http://schemas.microsoft.com/office/drawing/2014/main" id="{8C82B650-BDC4-D0FC-256E-BEA69A188BCF}"/>
              </a:ext>
            </a:extLst>
          </p:cNvPr>
          <p:cNvSpPr>
            <a:spLocks noGrp="1"/>
          </p:cNvSpPr>
          <p:nvPr>
            <p:ph type="sldNum" sz="quarter" idx="5"/>
          </p:nvPr>
        </p:nvSpPr>
        <p:spPr>
          <a:xfrm>
            <a:off x="6171406" y="8846554"/>
            <a:ext cx="685008" cy="467309"/>
          </a:xfrm>
        </p:spPr>
        <p:txBody>
          <a:bodyPr/>
          <a:lstStyle/>
          <a:p>
            <a:fld id="{59048FD7-9EFB-46E7-BEEF-BA929D3F9856}" type="slidenum">
              <a:rPr lang="en-US" smtClean="0"/>
              <a:t>39</a:t>
            </a:fld>
            <a:endParaRPr lang="en-US"/>
          </a:p>
        </p:txBody>
      </p:sp>
    </p:spTree>
    <p:extLst>
      <p:ext uri="{BB962C8B-B14F-4D97-AF65-F5344CB8AC3E}">
        <p14:creationId xmlns:p14="http://schemas.microsoft.com/office/powerpoint/2010/main" val="4616485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
        <p:cNvGrpSpPr/>
        <p:nvPr/>
      </p:nvGrpSpPr>
      <p:grpSpPr>
        <a:xfrm>
          <a:off x="0" y="0"/>
          <a:ext cx="0" cy="0"/>
          <a:chOff x="0" y="0"/>
          <a:chExt cx="0" cy="0"/>
        </a:xfrm>
      </p:grpSpPr>
      <p:sp>
        <p:nvSpPr>
          <p:cNvPr id="56" name="Google Shape;56;p3:notes"/>
          <p:cNvSpPr>
            <a:spLocks noGrp="1" noRot="1" noChangeAspect="1"/>
          </p:cNvSpPr>
          <p:nvPr>
            <p:ph type="sldImg" idx="2"/>
          </p:nvPr>
        </p:nvSpPr>
        <p:spPr>
          <a:xfrm>
            <a:off x="2303463" y="401638"/>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 name="Google Shape;57;p3:notes"/>
          <p:cNvSpPr txBox="1">
            <a:spLocks noGrp="1"/>
          </p:cNvSpPr>
          <p:nvPr>
            <p:ph type="body" idx="1"/>
          </p:nvPr>
        </p:nvSpPr>
        <p:spPr>
          <a:xfrm>
            <a:off x="247390" y="2217586"/>
            <a:ext cx="6363221" cy="6266125"/>
          </a:xfrm>
          <a:prstGeom prst="rect">
            <a:avLst/>
          </a:prstGeom>
          <a:noFill/>
          <a:ln>
            <a:noFill/>
          </a:ln>
        </p:spPr>
        <p:txBody>
          <a:bodyPr spcFirstLastPara="1" wrap="square" lIns="92375" tIns="46175" rIns="92375" bIns="4617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Calibri"/>
              <a:buNone/>
              <a:tabLst/>
              <a:defRPr/>
            </a:pPr>
            <a:r>
              <a:rPr lang="de-DE" sz="1200" b="1" kern="1200" dirty="0">
                <a:solidFill>
                  <a:schemeClr val="tx1"/>
                </a:solidFill>
                <a:effectLst/>
                <a:latin typeface="+mn-lt"/>
                <a:ea typeface="+mn-ea"/>
                <a:cs typeface="+mn-cs"/>
              </a:rPr>
              <a:t>As commissioners, we share Scouting America’s Mission, Vision, and Goal.  </a:t>
            </a:r>
            <a:endParaRPr lang="en-US" sz="1200" kern="1200" dirty="0">
              <a:solidFill>
                <a:schemeClr val="tx1"/>
              </a:solidFill>
              <a:effectLst/>
              <a:latin typeface="+mn-lt"/>
              <a:ea typeface="+mn-ea"/>
              <a:cs typeface="+mn-cs"/>
            </a:endParaRPr>
          </a:p>
          <a:p>
            <a:pPr marL="0" marR="0" lvl="0" indent="0" algn="l" rtl="0">
              <a:lnSpc>
                <a:spcPct val="100000"/>
              </a:lnSpc>
              <a:spcBef>
                <a:spcPts val="0"/>
              </a:spcBef>
              <a:spcAft>
                <a:spcPts val="0"/>
              </a:spcAft>
              <a:buClr>
                <a:srgbClr val="000000"/>
              </a:buClr>
              <a:buSzPts val="1800"/>
              <a:buFont typeface="Calibri"/>
              <a:buNone/>
            </a:pPr>
            <a:endParaRPr lang="en-US" dirty="0">
              <a:solidFill>
                <a:srgbClr val="000000"/>
              </a:solidFill>
              <a:latin typeface="Calibri" panose="020F0502020204030204" pitchFamily="34" charset="0"/>
              <a:ea typeface="Calibri" panose="020F0502020204030204" pitchFamily="34" charset="0"/>
              <a:cs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800"/>
              <a:buFont typeface="Calibri"/>
              <a:buNone/>
            </a:pPr>
            <a:r>
              <a:rPr lang="en-US" b="1" dirty="0">
                <a:solidFill>
                  <a:srgbClr val="000000"/>
                </a:solidFill>
                <a:latin typeface="Calibri" panose="020F0502020204030204" pitchFamily="34" charset="0"/>
                <a:ea typeface="Calibri" panose="020F0502020204030204" pitchFamily="34" charset="0"/>
                <a:cs typeface="Calibri" panose="020F0502020204030204" pitchFamily="34" charset="0"/>
                <a:sym typeface="Calibri"/>
              </a:rPr>
              <a:t>Mission:</a:t>
            </a:r>
            <a:r>
              <a:rPr lang="en-US" dirty="0">
                <a:solidFill>
                  <a:srgbClr val="000000"/>
                </a:solidFill>
                <a:latin typeface="Calibri" panose="020F0502020204030204" pitchFamily="34" charset="0"/>
                <a:ea typeface="Calibri" panose="020F0502020204030204" pitchFamily="34" charset="0"/>
                <a:cs typeface="Calibri" panose="020F0502020204030204" pitchFamily="34" charset="0"/>
                <a:sym typeface="Calibri"/>
              </a:rPr>
              <a:t>  To prepare youth to make ethical and moral choices over their lifetime by instilling in them the values of the Scout Oath and Law.  </a:t>
            </a:r>
          </a:p>
          <a:p>
            <a:pPr marL="0" indent="0">
              <a:buSzPts val="1800"/>
            </a:pPr>
            <a:endParaRPr lang="en-US" dirty="0">
              <a:solidFill>
                <a:srgbClr val="000000"/>
              </a:solidFill>
              <a:latin typeface="Calibri"/>
              <a:ea typeface="Calibri"/>
              <a:cs typeface="Calibri"/>
              <a:sym typeface="Calibri"/>
            </a:endParaRPr>
          </a:p>
          <a:p>
            <a:pPr marL="0" indent="0">
              <a:buSzPts val="1800"/>
            </a:pPr>
            <a:r>
              <a:rPr lang="en-US" b="1" dirty="0">
                <a:solidFill>
                  <a:srgbClr val="000000"/>
                </a:solidFill>
                <a:latin typeface="Calibri"/>
                <a:ea typeface="Calibri"/>
                <a:cs typeface="Calibri"/>
                <a:sym typeface="Calibri"/>
              </a:rPr>
              <a:t>Vision:</a:t>
            </a:r>
            <a:r>
              <a:rPr lang="en-US" dirty="0">
                <a:solidFill>
                  <a:srgbClr val="000000"/>
                </a:solidFill>
                <a:latin typeface="Calibri"/>
                <a:ea typeface="Calibri"/>
                <a:cs typeface="Calibri"/>
                <a:sym typeface="Calibri"/>
              </a:rPr>
              <a:t>  Prepare every eligible youth in America to become a responsible, participating citizen and leader, guided by the Scout Oath and Law.</a:t>
            </a:r>
          </a:p>
          <a:p>
            <a:pPr marL="0" indent="0">
              <a:buSzPts val="1800"/>
            </a:pPr>
            <a:endParaRPr lang="en-US" strike="sngStrike" dirty="0">
              <a:solidFill>
                <a:srgbClr val="000000"/>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Pts val="1800"/>
              <a:buFontTx/>
              <a:buNone/>
              <a:tabLst/>
              <a:defRPr/>
            </a:pPr>
            <a:r>
              <a:rPr lang="en-US" b="1" strike="noStrike" baseline="0" dirty="0">
                <a:solidFill>
                  <a:srgbClr val="000000"/>
                </a:solidFill>
                <a:latin typeface="Calibri"/>
                <a:ea typeface="Calibri"/>
                <a:cs typeface="Calibri"/>
                <a:sym typeface="Calibri"/>
              </a:rPr>
              <a:t>Goal:</a:t>
            </a:r>
            <a:r>
              <a:rPr lang="en-US" strike="noStrike" baseline="0" dirty="0">
                <a:solidFill>
                  <a:srgbClr val="000000"/>
                </a:solidFill>
                <a:latin typeface="Calibri"/>
                <a:ea typeface="Calibri"/>
                <a:cs typeface="Calibri"/>
                <a:sym typeface="Calibri"/>
              </a:rPr>
              <a:t>  </a:t>
            </a:r>
            <a:r>
              <a:rPr lang="de-DE" sz="1200" dirty="0">
                <a:ea typeface="Aptos" panose="020B0004020202020204" pitchFamily="34" charset="0"/>
                <a:cs typeface="Times New Roman" panose="02020603050405020304" pitchFamily="18" charset="0"/>
              </a:rPr>
              <a:t>Prepare America’s youth for lives of impact and purpose.</a:t>
            </a:r>
            <a:endParaRPr lang="en-US" sz="1200" dirty="0">
              <a:ea typeface="Aptos" panose="020B0004020202020204" pitchFamily="34" charset="0"/>
              <a:cs typeface="Times New Roman" panose="02020603050405020304" pitchFamily="18" charset="0"/>
            </a:endParaRPr>
          </a:p>
          <a:p>
            <a:pPr marL="0" indent="0">
              <a:buSzPts val="1800"/>
            </a:pPr>
            <a:endParaRPr strike="sngStrike" dirty="0">
              <a:solidFill>
                <a:srgbClr val="000000"/>
              </a:solidFill>
              <a:latin typeface="Calibri"/>
              <a:ea typeface="Calibri"/>
              <a:cs typeface="Calibri"/>
            </a:endParaRPr>
          </a:p>
          <a:p>
            <a:pPr marL="0" lvl="0" indent="0" algn="l" rtl="0">
              <a:spcBef>
                <a:spcPts val="0"/>
              </a:spcBef>
              <a:spcAft>
                <a:spcPts val="0"/>
              </a:spcAft>
              <a:buNone/>
            </a:pPr>
            <a:endParaRPr b="1" dirty="0"/>
          </a:p>
        </p:txBody>
      </p:sp>
      <p:sp>
        <p:nvSpPr>
          <p:cNvPr id="58" name="Google Shape;58;p3:notes"/>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4</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3:notes"/>
          <p:cNvSpPr>
            <a:spLocks noGrp="1" noRot="1" noChangeAspect="1"/>
          </p:cNvSpPr>
          <p:nvPr>
            <p:ph type="sldImg" idx="2"/>
          </p:nvPr>
        </p:nvSpPr>
        <p:spPr>
          <a:xfrm>
            <a:off x="1828800" y="392113"/>
            <a:ext cx="3538538" cy="19907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0" name="Google Shape;150;p3:notes"/>
          <p:cNvSpPr txBox="1">
            <a:spLocks noGrp="1"/>
          </p:cNvSpPr>
          <p:nvPr>
            <p:ph type="body" idx="1"/>
          </p:nvPr>
        </p:nvSpPr>
        <p:spPr>
          <a:xfrm>
            <a:off x="419668" y="2565779"/>
            <a:ext cx="6018663" cy="611943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b="1" dirty="0"/>
              <a:t>Unit Metric Descriptions</a:t>
            </a:r>
          </a:p>
          <a:p>
            <a:pPr marL="0" lvl="0" indent="0" algn="l" rtl="0">
              <a:spcBef>
                <a:spcPts val="0"/>
              </a:spcBef>
              <a:spcAft>
                <a:spcPts val="0"/>
              </a:spcAft>
              <a:buNone/>
            </a:pPr>
            <a:r>
              <a:rPr lang="en-US" b="1" dirty="0"/>
              <a:t>Handout: Unit Metrics Chart</a:t>
            </a:r>
          </a:p>
          <a:p>
            <a:pPr marL="0" lvl="0" indent="0" algn="l" rtl="0">
              <a:spcBef>
                <a:spcPts val="0"/>
              </a:spcBef>
              <a:spcAft>
                <a:spcPts val="0"/>
              </a:spcAft>
              <a:buNone/>
            </a:pPr>
            <a:r>
              <a:rPr lang="en-US" dirty="0"/>
              <a:t>Our unit service model reflects unit connections measured with objective metric data. You can see these in Commissioner Tools.</a:t>
            </a:r>
          </a:p>
          <a:p>
            <a:pPr marL="0" lvl="0" indent="0" algn="l" rtl="0">
              <a:spcBef>
                <a:spcPts val="0"/>
              </a:spcBef>
              <a:spcAft>
                <a:spcPts val="0"/>
              </a:spcAft>
              <a:buNone/>
            </a:pPr>
            <a:endParaRPr lang="en-US" dirty="0"/>
          </a:p>
          <a:p>
            <a:r>
              <a:rPr lang="en-US" b="0" i="0" u="none" strike="noStrike" baseline="0" dirty="0">
                <a:solidFill>
                  <a:srgbClr val="000000"/>
                </a:solidFill>
              </a:rPr>
              <a:t>Unit Metrics </a:t>
            </a:r>
            <a:r>
              <a:rPr lang="en-US" dirty="0">
                <a:solidFill>
                  <a:srgbClr val="000000"/>
                </a:solidFill>
              </a:rPr>
              <a:t>provide a first look at a unit’s performance and represent a significant step in understanding it</a:t>
            </a:r>
            <a:r>
              <a:rPr lang="en-US" b="0" i="0" u="none" strike="noStrike" baseline="0" dirty="0">
                <a:solidFill>
                  <a:srgbClr val="000000"/>
                </a:solidFill>
              </a:rPr>
              <a:t>. </a:t>
            </a:r>
          </a:p>
          <a:p>
            <a:pPr marL="0" marR="0" lvl="0" indent="0" algn="l" defTabSz="914400" rtl="0" eaLnBrk="1" fontAlgn="auto" latinLnBrk="0" hangingPunct="1">
              <a:lnSpc>
                <a:spcPct val="100000"/>
              </a:lnSpc>
              <a:spcBef>
                <a:spcPts val="0"/>
              </a:spcBef>
              <a:spcAft>
                <a:spcPts val="0"/>
              </a:spcAft>
              <a:buClrTx/>
              <a:buSzTx/>
              <a:buFontTx/>
              <a:buNone/>
              <a:tabLst/>
              <a:defRPr/>
            </a:pPr>
            <a:br>
              <a:rPr lang="en-US" b="0" dirty="0"/>
            </a:br>
            <a:r>
              <a:rPr lang="en-US" b="0" i="0" dirty="0">
                <a:solidFill>
                  <a:srgbClr val="0D0D0D"/>
                </a:solidFill>
                <a:effectLst/>
                <a:highlight>
                  <a:srgbClr val="FFFFFF"/>
                </a:highlight>
              </a:rPr>
              <a:t>During this phase, commissioners will examine objective unit metrics to gain an understanding of a unit, identifying areas of success and opportunity. This enables commissioners to engage in informed discussions with unit leaders. </a:t>
            </a:r>
          </a:p>
          <a:p>
            <a:pPr marL="0" lvl="0" indent="0" algn="l" rtl="0">
              <a:spcBef>
                <a:spcPts val="0"/>
              </a:spcBef>
              <a:spcAft>
                <a:spcPts val="0"/>
              </a:spcAft>
              <a:buNone/>
            </a:pPr>
            <a:endParaRPr dirty="0"/>
          </a:p>
          <a:p>
            <a:pPr marL="0" lvl="0" indent="0" algn="l" rtl="0">
              <a:spcBef>
                <a:spcPts val="0"/>
              </a:spcBef>
              <a:spcAft>
                <a:spcPts val="0"/>
              </a:spcAft>
              <a:buNone/>
            </a:pPr>
            <a:r>
              <a:rPr lang="en-US" dirty="0"/>
              <a:t>There are several reasons for using these metrics.</a:t>
            </a:r>
          </a:p>
          <a:p>
            <a:pPr marL="0" lvl="0" indent="0" algn="l" rtl="0">
              <a:spcBef>
                <a:spcPts val="0"/>
              </a:spcBef>
              <a:spcAft>
                <a:spcPts val="0"/>
              </a:spcAft>
              <a:buNone/>
            </a:pPr>
            <a:endParaRPr dirty="0"/>
          </a:p>
          <a:p>
            <a:pPr marL="171450" lvl="0" indent="-171450" algn="l" rtl="0">
              <a:spcBef>
                <a:spcPts val="0"/>
              </a:spcBef>
              <a:spcAft>
                <a:spcPts val="0"/>
              </a:spcAft>
              <a:buClr>
                <a:schemeClr val="dk1"/>
              </a:buClr>
              <a:buSzPts val="1200"/>
              <a:buFont typeface="Arial"/>
              <a:buChar char="•"/>
            </a:pPr>
            <a:r>
              <a:rPr lang="en-US" b="1" dirty="0"/>
              <a:t>First, </a:t>
            </a:r>
            <a:r>
              <a:rPr lang="en-US" dirty="0"/>
              <a:t>we use an objective data process to assess the status of units</a:t>
            </a:r>
            <a:endParaRPr lang="en-US" b="1" dirty="0"/>
          </a:p>
          <a:p>
            <a:pPr marL="171450" lvl="0" indent="-171450" algn="l" rtl="0">
              <a:spcBef>
                <a:spcPts val="0"/>
              </a:spcBef>
              <a:spcAft>
                <a:spcPts val="0"/>
              </a:spcAft>
              <a:buClr>
                <a:schemeClr val="dk1"/>
              </a:buClr>
              <a:buSzPts val="1200"/>
              <a:buFont typeface="Arial"/>
              <a:buChar char="•"/>
            </a:pPr>
            <a:r>
              <a:rPr lang="en-US" b="1" dirty="0"/>
              <a:t>Second, </a:t>
            </a:r>
            <a:r>
              <a:rPr lang="en-US" dirty="0"/>
              <a:t>we have a method of identifying data for </a:t>
            </a:r>
            <a:r>
              <a:rPr lang="en-US" b="1" dirty="0"/>
              <a:t>all</a:t>
            </a:r>
            <a:r>
              <a:rPr lang="en-US" dirty="0"/>
              <a:t> units, even those where a commissioner is not available to meet with a unit</a:t>
            </a:r>
            <a:endParaRPr lang="en-US" b="1" dirty="0"/>
          </a:p>
          <a:p>
            <a:pPr marL="171450" lvl="0" indent="-171450" algn="l" rtl="0">
              <a:spcBef>
                <a:spcPts val="0"/>
              </a:spcBef>
              <a:spcAft>
                <a:spcPts val="0"/>
              </a:spcAft>
              <a:buClr>
                <a:schemeClr val="dk1"/>
              </a:buClr>
              <a:buSzPts val="1200"/>
              <a:buFont typeface="Arial"/>
              <a:buChar char="•"/>
            </a:pPr>
            <a:r>
              <a:rPr lang="en-US" b="1" dirty="0"/>
              <a:t>Third, </a:t>
            </a:r>
            <a:r>
              <a:rPr lang="en-US" dirty="0"/>
              <a:t>we have a process that is simple and relatable to a unit’s ability to renew their charter and thereby continue providing the Scouting experience for our youth</a:t>
            </a:r>
            <a:endParaRPr dirty="0"/>
          </a:p>
          <a:p>
            <a:pPr marL="171450" lvl="0" indent="-95250" algn="l" rtl="0">
              <a:spcBef>
                <a:spcPts val="0"/>
              </a:spcBef>
              <a:spcAft>
                <a:spcPts val="0"/>
              </a:spcAft>
              <a:buClr>
                <a:schemeClr val="dk1"/>
              </a:buClr>
              <a:buSzPts val="1200"/>
              <a:buFont typeface="Arial"/>
              <a:buNone/>
            </a:pPr>
            <a:endParaRPr dirty="0"/>
          </a:p>
          <a:p>
            <a:pPr marL="0" lvl="0" indent="0" algn="l" rtl="0">
              <a:spcBef>
                <a:spcPts val="0"/>
              </a:spcBef>
              <a:spcAft>
                <a:spcPts val="0"/>
              </a:spcAft>
              <a:buClr>
                <a:schemeClr val="dk1"/>
              </a:buClr>
              <a:buSzPts val="1200"/>
              <a:buFont typeface="Arial"/>
              <a:buNone/>
            </a:pPr>
            <a:r>
              <a:rPr lang="en-US" dirty="0"/>
              <a:t>On this chart, you will note the six data categories chosen, how they are measured, and the subtle differences between the traditional programs and the Older Youth Programs.  </a:t>
            </a:r>
            <a:endParaRPr dirty="0"/>
          </a:p>
          <a:p>
            <a:pPr marL="0" lvl="0" indent="0" algn="l" rtl="0">
              <a:spcBef>
                <a:spcPts val="0"/>
              </a:spcBef>
              <a:spcAft>
                <a:spcPts val="0"/>
              </a:spcAft>
              <a:buClr>
                <a:schemeClr val="dk1"/>
              </a:buClr>
              <a:buSzPts val="1200"/>
              <a:buFont typeface="Arial"/>
              <a:buNone/>
            </a:pPr>
            <a:endParaRPr dirty="0"/>
          </a:p>
          <a:p>
            <a:pPr marL="0" lvl="0" indent="0" algn="l" rtl="0">
              <a:spcBef>
                <a:spcPts val="0"/>
              </a:spcBef>
              <a:spcAft>
                <a:spcPts val="0"/>
              </a:spcAft>
              <a:buClr>
                <a:schemeClr val="dk1"/>
              </a:buClr>
              <a:buSzPts val="1200"/>
              <a:buFont typeface="Arial"/>
              <a:buNone/>
            </a:pPr>
            <a:r>
              <a:rPr lang="en-US" dirty="0"/>
              <a:t>All the data </a:t>
            </a:r>
            <a:r>
              <a:rPr lang="en-US" b="1" dirty="0"/>
              <a:t>not</a:t>
            </a:r>
            <a:r>
              <a:rPr lang="en-US" dirty="0"/>
              <a:t> shaded is available through the national Scouting America systems and is easily retrievable for displaying on a unit and district dashboard.  </a:t>
            </a:r>
            <a:endParaRPr dirty="0"/>
          </a:p>
          <a:p>
            <a:pPr marL="0" lvl="0" indent="0" algn="l" rtl="0">
              <a:spcBef>
                <a:spcPts val="0"/>
              </a:spcBef>
              <a:spcAft>
                <a:spcPts val="0"/>
              </a:spcAft>
              <a:buClr>
                <a:schemeClr val="dk1"/>
              </a:buClr>
              <a:buSzPts val="1200"/>
              <a:buFont typeface="Arial"/>
              <a:buNone/>
            </a:pPr>
            <a:endParaRPr dirty="0"/>
          </a:p>
          <a:p>
            <a:pPr marL="0" marR="0" lvl="0" indent="0" algn="l" rtl="0">
              <a:lnSpc>
                <a:spcPct val="100000"/>
              </a:lnSpc>
              <a:spcBef>
                <a:spcPts val="0"/>
              </a:spcBef>
              <a:spcAft>
                <a:spcPts val="0"/>
              </a:spcAft>
              <a:buClr>
                <a:schemeClr val="dk1"/>
              </a:buClr>
              <a:buSzPts val="1200"/>
              <a:buFont typeface="Arial"/>
              <a:buNone/>
            </a:pPr>
            <a:r>
              <a:rPr lang="en-US" dirty="0"/>
              <a:t>You will note that Retention has no measurement listed.  That is because youth retention at the unit level has never been available before.  Therefore, since there is no historical data available for this metric, we will need time to understand its relationship to the other metrics and with unit renewal.  Youth Retention will be displayed, as I will show you shortly.  Retention will be evaluated yearly.</a:t>
            </a:r>
            <a:endParaRPr dirty="0"/>
          </a:p>
        </p:txBody>
      </p:sp>
      <p:sp>
        <p:nvSpPr>
          <p:cNvPr id="151" name="Google Shape;151;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40</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90725" y="122238"/>
            <a:ext cx="2876550" cy="1619250"/>
          </a:xfrm>
        </p:spPr>
      </p:sp>
      <p:sp>
        <p:nvSpPr>
          <p:cNvPr id="3" name="Notes Placeholder 2"/>
          <p:cNvSpPr>
            <a:spLocks noGrp="1"/>
          </p:cNvSpPr>
          <p:nvPr>
            <p:ph type="body" idx="1"/>
          </p:nvPr>
        </p:nvSpPr>
        <p:spPr>
          <a:xfrm>
            <a:off x="436728" y="1741488"/>
            <a:ext cx="6005015" cy="6542703"/>
          </a:xfrm>
        </p:spPr>
        <p:txBody>
          <a:bodyPr/>
          <a:lstStyle/>
          <a:p>
            <a:pPr algn="l">
              <a:buFont typeface="+mj-lt"/>
              <a:buNone/>
            </a:pPr>
            <a:r>
              <a:rPr lang="en-US" b="1" i="0" dirty="0">
                <a:solidFill>
                  <a:srgbClr val="0D0D0D"/>
                </a:solidFill>
                <a:effectLst/>
                <a:highlight>
                  <a:srgbClr val="FFFFFF"/>
                </a:highlight>
              </a:rPr>
              <a:t>What are Connections?</a:t>
            </a:r>
          </a:p>
          <a:p>
            <a:pPr algn="l">
              <a:buFont typeface="+mj-lt"/>
              <a:buNone/>
            </a:pPr>
            <a:r>
              <a:rPr lang="en-US" b="1" i="0" dirty="0">
                <a:solidFill>
                  <a:srgbClr val="0D0D0D"/>
                </a:solidFill>
                <a:effectLst/>
                <a:highlight>
                  <a:srgbClr val="FFFFFF"/>
                </a:highlight>
              </a:rPr>
              <a:t>In terms of Scouting and </a:t>
            </a:r>
            <a:r>
              <a:rPr lang="en-US" b="1" i="0" dirty="0">
                <a:solidFill>
                  <a:srgbClr val="0D0D0D"/>
                </a:solidFill>
                <a:effectLst/>
              </a:rPr>
              <a:t>unit</a:t>
            </a:r>
            <a:r>
              <a:rPr lang="en-US" b="1" i="0" dirty="0">
                <a:solidFill>
                  <a:srgbClr val="0D0D0D"/>
                </a:solidFill>
                <a:effectLst/>
                <a:highlight>
                  <a:srgbClr val="FFFFFF"/>
                </a:highlight>
              </a:rPr>
              <a:t> service, what will connections help us to do?</a:t>
            </a:r>
          </a:p>
          <a:p>
            <a:pPr algn="l">
              <a:buFont typeface="+mj-lt"/>
              <a:buAutoNum type="arabicPeriod"/>
            </a:pPr>
            <a:endParaRPr lang="en-US" b="1" i="0" dirty="0">
              <a:solidFill>
                <a:srgbClr val="0D0D0D"/>
              </a:solidFill>
              <a:effectLst/>
              <a:highlight>
                <a:srgbClr val="FFFFFF"/>
              </a:highlight>
            </a:endParaRPr>
          </a:p>
          <a:p>
            <a:pPr marL="285750" indent="-285750" algn="l">
              <a:buFont typeface="Arial" panose="020B0604020202020204" pitchFamily="34" charset="0"/>
              <a:buChar char="•"/>
            </a:pPr>
            <a:r>
              <a:rPr lang="en-US" b="1" i="0" dirty="0">
                <a:solidFill>
                  <a:srgbClr val="0D0D0D"/>
                </a:solidFill>
                <a:effectLst/>
                <a:highlight>
                  <a:srgbClr val="FFFFFF"/>
                </a:highlight>
              </a:rPr>
              <a:t>Building Relationships</a:t>
            </a:r>
            <a:r>
              <a:rPr lang="en-US" b="0" i="0" dirty="0">
                <a:solidFill>
                  <a:srgbClr val="0D0D0D"/>
                </a:solidFill>
                <a:effectLst/>
                <a:highlight>
                  <a:srgbClr val="FFFFFF"/>
                </a:highlight>
              </a:rPr>
              <a:t>: Connections facilitate the establishment of strong relationships based on trust, respect, and shared goals. These relationships form the backbone of successful teamwork and collaboration.</a:t>
            </a:r>
          </a:p>
          <a:p>
            <a:pPr marL="285750" indent="-285750">
              <a:buFont typeface="Arial" panose="020B0604020202020204" pitchFamily="34" charset="0"/>
              <a:buChar char="•"/>
            </a:pPr>
            <a:r>
              <a:rPr lang="en-US" b="1" i="0" dirty="0">
                <a:solidFill>
                  <a:srgbClr val="0D0D0D"/>
                </a:solidFill>
                <a:effectLst/>
                <a:highlight>
                  <a:srgbClr val="FFFFFF"/>
                </a:highlight>
              </a:rPr>
              <a:t>Enhancing Conversations</a:t>
            </a:r>
            <a:r>
              <a:rPr lang="en-US" b="0" i="0" dirty="0">
                <a:solidFill>
                  <a:srgbClr val="0D0D0D"/>
                </a:solidFill>
                <a:effectLst/>
                <a:highlight>
                  <a:srgbClr val="FFFFFF"/>
                </a:highlight>
              </a:rPr>
              <a:t>: Strong connections begin with knowledge to enable open communication channels. When individuals feel connected, they are more likely to express their thoughts, concerns, and ideas </a:t>
            </a:r>
            <a:r>
              <a:rPr lang="en-US" dirty="0">
                <a:solidFill>
                  <a:srgbClr val="0D0D0D"/>
                </a:solidFill>
              </a:rPr>
              <a:t>openly, leading to a better understanding and more effective </a:t>
            </a:r>
            <a:r>
              <a:rPr lang="en-US" b="0" i="0" dirty="0">
                <a:solidFill>
                  <a:srgbClr val="0D0D0D"/>
                </a:solidFill>
                <a:effectLst/>
                <a:highlight>
                  <a:srgbClr val="FFFFFF"/>
                </a:highlight>
              </a:rPr>
              <a:t>problem-solving.</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dirty="0">
                <a:solidFill>
                  <a:srgbClr val="0D0D0D"/>
                </a:solidFill>
                <a:effectLst/>
                <a:highlight>
                  <a:srgbClr val="FFFFFF"/>
                </a:highlight>
              </a:rPr>
              <a:t>Driving Collaboration</a:t>
            </a:r>
            <a:r>
              <a:rPr lang="en-US" b="0" i="0" dirty="0">
                <a:solidFill>
                  <a:srgbClr val="0D0D0D"/>
                </a:solidFill>
                <a:effectLst/>
                <a:highlight>
                  <a:srgbClr val="FFFFFF"/>
                </a:highlight>
              </a:rPr>
              <a:t>: Connected individuals and groups are more inclined to collaborate effectively towards common objectives. They leverage each other's strengths, resources, and expertise to achieve shared outcomes that benefit everyone involved.</a:t>
            </a:r>
          </a:p>
          <a:p>
            <a:pPr marL="285750" indent="-285750" algn="l">
              <a:buFont typeface="Arial" panose="020B0604020202020204" pitchFamily="34" charset="0"/>
              <a:buChar char="•"/>
            </a:pPr>
            <a:r>
              <a:rPr lang="en-US" b="1" i="0" dirty="0">
                <a:solidFill>
                  <a:srgbClr val="0D0D0D"/>
                </a:solidFill>
                <a:effectLst/>
                <a:highlight>
                  <a:srgbClr val="FFFFFF"/>
                </a:highlight>
              </a:rPr>
              <a:t>Fostering Support</a:t>
            </a:r>
            <a:r>
              <a:rPr lang="en-US" b="0" i="0" dirty="0">
                <a:solidFill>
                  <a:srgbClr val="0D0D0D"/>
                </a:solidFill>
                <a:effectLst/>
                <a:highlight>
                  <a:srgbClr val="FFFFFF"/>
                </a:highlight>
              </a:rPr>
              <a:t>: Connections create a network of support where individuals can seek help, guidance, and encouragement from one another. </a:t>
            </a:r>
          </a:p>
          <a:p>
            <a:pPr marL="285750" indent="-285750" algn="l">
              <a:buFont typeface="Arial" panose="020B0604020202020204" pitchFamily="34" charset="0"/>
              <a:buChar char="•"/>
            </a:pPr>
            <a:r>
              <a:rPr lang="en-US" b="1" dirty="0"/>
              <a:t>Create &amp; Grow Partnerships: </a:t>
            </a:r>
            <a:r>
              <a:rPr lang="en-US" dirty="0"/>
              <a:t>Connections lay the groundwork for establishing and nurturing partnerships. These partnerships, built on mutual trust and shared interests, can lead to new opportunities, innovative solutions, and long-term success.</a:t>
            </a:r>
          </a:p>
          <a:p>
            <a:pPr marL="285750" indent="-285750" algn="l">
              <a:buFont typeface="Arial" panose="020B0604020202020204" pitchFamily="34" charset="0"/>
              <a:buChar char="•"/>
            </a:pPr>
            <a:r>
              <a:rPr lang="en-US" b="1" dirty="0"/>
              <a:t>Change Lives: </a:t>
            </a:r>
            <a:r>
              <a:rPr lang="en-US" dirty="0"/>
              <a:t>Connections have the power to transform lives by providing access to new resources, perspectives, and opportunities. Through meaningful interactions and relationships, individuals can achieve personal growth, overcome challenges, and reach their full potential.</a:t>
            </a:r>
          </a:p>
          <a:p>
            <a:pPr algn="l">
              <a:buFont typeface="+mj-lt"/>
              <a:buAutoNum type="arabicPeriod"/>
            </a:pPr>
            <a:endParaRPr lang="en-US" b="0" i="0" dirty="0">
              <a:solidFill>
                <a:srgbClr val="0D0D0D"/>
              </a:solidFill>
              <a:effectLst/>
              <a:highlight>
                <a:srgbClr val="FFFFFF"/>
              </a:highlight>
            </a:endParaRPr>
          </a:p>
          <a:p>
            <a:pPr algn="l">
              <a:buFont typeface="+mj-lt"/>
              <a:buNone/>
            </a:pPr>
            <a:r>
              <a:rPr lang="en-US" b="1" i="0" dirty="0">
                <a:solidFill>
                  <a:srgbClr val="0D0D0D"/>
                </a:solidFill>
                <a:effectLst/>
                <a:highlight>
                  <a:srgbClr val="FFFFFF"/>
                </a:highlight>
              </a:rPr>
              <a:t>Now that you understand the benefits, let’s dive into the details of Unit Connections step by step</a:t>
            </a:r>
            <a:r>
              <a:rPr lang="en-US" sz="1600" b="1" i="0" dirty="0">
                <a:solidFill>
                  <a:srgbClr val="0D0D0D"/>
                </a:solidFill>
                <a:effectLst/>
                <a:highlight>
                  <a:srgbClr val="FFFFFF"/>
                </a:highlight>
                <a:latin typeface="Söhne"/>
              </a:rPr>
              <a:t>. </a:t>
            </a:r>
          </a:p>
        </p:txBody>
      </p:sp>
      <p:sp>
        <p:nvSpPr>
          <p:cNvPr id="4" name="Slide Number Placeholder 3"/>
          <p:cNvSpPr>
            <a:spLocks noGrp="1"/>
          </p:cNvSpPr>
          <p:nvPr>
            <p:ph type="sldNum" sz="quarter" idx="5"/>
          </p:nvPr>
        </p:nvSpPr>
        <p:spPr/>
        <p:txBody>
          <a:bodyPr/>
          <a:lstStyle/>
          <a:p>
            <a:fld id="{F06F1E2C-846B-4C69-BFAF-945BAA7926A3}" type="slidenum">
              <a:rPr lang="en-US" smtClean="0"/>
              <a:t>41</a:t>
            </a:fld>
            <a:endParaRPr lang="en-US"/>
          </a:p>
        </p:txBody>
      </p:sp>
    </p:spTree>
    <p:extLst>
      <p:ext uri="{BB962C8B-B14F-4D97-AF65-F5344CB8AC3E}">
        <p14:creationId xmlns:p14="http://schemas.microsoft.com/office/powerpoint/2010/main" val="256586647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708150" y="244475"/>
            <a:ext cx="3441700" cy="1936750"/>
          </a:xfrm>
        </p:spPr>
      </p:sp>
      <p:sp>
        <p:nvSpPr>
          <p:cNvPr id="3" name="Notes Placeholder 2"/>
          <p:cNvSpPr>
            <a:spLocks noGrp="1"/>
          </p:cNvSpPr>
          <p:nvPr>
            <p:ph type="body" idx="1"/>
          </p:nvPr>
        </p:nvSpPr>
        <p:spPr>
          <a:xfrm>
            <a:off x="259307" y="2547687"/>
            <a:ext cx="6350039" cy="6211302"/>
          </a:xfrm>
        </p:spPr>
        <p:txBody>
          <a:bodyPr/>
          <a:lstStyle/>
          <a:p>
            <a:r>
              <a:rPr lang="en-US" b="1" dirty="0"/>
              <a:t>Connection Guides</a:t>
            </a:r>
          </a:p>
          <a:p>
            <a:r>
              <a:rPr lang="en-US" b="0" dirty="0"/>
              <a:t>Connection guides are available to aid commissioners in facilitating the Unit Connection process. You can find them on your Commissioner Dashboard; click on each icon to display the connection guide for that metric. The example shown here is a red square, which is the Connection Guide for Retention metric. </a:t>
            </a:r>
          </a:p>
          <a:p>
            <a:endParaRPr lang="en-US" b="0" dirty="0"/>
          </a:p>
          <a:p>
            <a:r>
              <a:rPr lang="en-US" b="0" dirty="0"/>
              <a:t>These new guides are based on feedback received directly from commissioners across the nation. </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Each guide provides the </a:t>
            </a:r>
            <a:r>
              <a:rPr lang="en-US" dirty="0"/>
              <a:t>c</a:t>
            </a:r>
            <a:r>
              <a:rPr lang="en-US" b="0" dirty="0"/>
              <a:t>ommissioner with suggestions and information to guide their conversations with their units.</a:t>
            </a:r>
          </a:p>
          <a:p>
            <a:br>
              <a:rPr lang="en-US" b="0" dirty="0"/>
            </a:br>
            <a:r>
              <a:rPr lang="en-US" b="0" i="0" dirty="0">
                <a:solidFill>
                  <a:srgbClr val="0D0D0D"/>
                </a:solidFill>
                <a:effectLst/>
                <a:highlight>
                  <a:srgbClr val="FFFFFF"/>
                </a:highlight>
              </a:rPr>
              <a:t>These guides benefit both new and experienced commissioners by enabling all of them to focus on meaningful conversations about topics crucial for each unit's success, keeping in mind that each unit’s picture of success may be different.</a:t>
            </a:r>
            <a:endParaRPr lang="en-US" b="0" dirty="0"/>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Please note that these guides are intended to assist commissioners in facilitating conversations and may not be suitable for every situation or unit.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Instructor Note:  </a:t>
            </a:r>
            <a:r>
              <a:rPr lang="en-US" sz="1200" b="1" i="1" kern="1200" dirty="0">
                <a:solidFill>
                  <a:schemeClr val="tx1"/>
                </a:solidFill>
                <a:effectLst/>
                <a:latin typeface="+mn-lt"/>
                <a:ea typeface="+mn-ea"/>
                <a:cs typeface="+mn-cs"/>
              </a:rPr>
              <a:t>Have the class scan the QR code on the slide</a:t>
            </a:r>
            <a:endParaRPr lang="en-US" sz="1200" kern="1200" dirty="0">
              <a:solidFill>
                <a:schemeClr val="tx1"/>
              </a:solidFill>
              <a:effectLst/>
              <a:latin typeface="+mn-lt"/>
              <a:ea typeface="+mn-ea"/>
              <a:cs typeface="+mn-cs"/>
            </a:endParaRPr>
          </a:p>
          <a:p>
            <a:endParaRPr lang="en-US" sz="1800" b="0" i="0" u="none" strike="noStrike" baseline="0" dirty="0">
              <a:solidFill>
                <a:srgbClr val="000000"/>
              </a:solidFill>
              <a:latin typeface="Aptos" panose="020B0004020202020204" pitchFamily="34" charset="0"/>
            </a:endParaRPr>
          </a:p>
        </p:txBody>
      </p:sp>
      <p:sp>
        <p:nvSpPr>
          <p:cNvPr id="4" name="Slide Number Placeholder 3"/>
          <p:cNvSpPr>
            <a:spLocks noGrp="1"/>
          </p:cNvSpPr>
          <p:nvPr>
            <p:ph type="sldNum" sz="quarter" idx="5"/>
          </p:nvPr>
        </p:nvSpPr>
        <p:spPr/>
        <p:txBody>
          <a:bodyPr/>
          <a:lstStyle/>
          <a:p>
            <a:fld id="{F06F1E2C-846B-4C69-BFAF-945BAA7926A3}" type="slidenum">
              <a:rPr lang="en-US" smtClean="0"/>
              <a:t>42</a:t>
            </a:fld>
            <a:endParaRPr lang="en-US"/>
          </a:p>
        </p:txBody>
      </p:sp>
    </p:spTree>
    <p:extLst>
      <p:ext uri="{BB962C8B-B14F-4D97-AF65-F5344CB8AC3E}">
        <p14:creationId xmlns:p14="http://schemas.microsoft.com/office/powerpoint/2010/main" val="416033349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24050" y="666750"/>
            <a:ext cx="3009900" cy="1693863"/>
          </a:xfrm>
        </p:spPr>
      </p:sp>
      <p:sp>
        <p:nvSpPr>
          <p:cNvPr id="3" name="Notes Placeholder 2"/>
          <p:cNvSpPr>
            <a:spLocks noGrp="1"/>
          </p:cNvSpPr>
          <p:nvPr>
            <p:ph type="body" idx="1"/>
          </p:nvPr>
        </p:nvSpPr>
        <p:spPr>
          <a:xfrm>
            <a:off x="685800" y="2899296"/>
            <a:ext cx="5486400" cy="3600450"/>
          </a:xfrm>
        </p:spPr>
        <p:txBody>
          <a:bodyPr/>
          <a:lstStyle/>
          <a:p>
            <a:pPr marL="0" indent="0"/>
            <a:r>
              <a:rPr lang="en-US" b="1" dirty="0">
                <a:latin typeface="Calibri" panose="020F0502020204030204" pitchFamily="34" charset="0"/>
                <a:ea typeface="Calibri" panose="020F0502020204030204" pitchFamily="34" charset="0"/>
                <a:cs typeface="Calibri" panose="020F0502020204030204" pitchFamily="34" charset="0"/>
              </a:rPr>
              <a:t>District Dashboard</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kern="1200" dirty="0">
                <a:solidFill>
                  <a:schemeClr val="tx1"/>
                </a:solidFill>
                <a:effectLst/>
                <a:latin typeface="+mn-lt"/>
                <a:ea typeface="+mn-ea"/>
                <a:cs typeface="+mn-cs"/>
              </a:rPr>
              <a:t>In Commissioner Tools, your dashboard is your landing page. It is designed to provide you with actionable data at a glance, giving you a feel for your districts.​</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This is a view of a </a:t>
            </a:r>
            <a:r>
              <a:rPr lang="en-US" sz="1200"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district </a:t>
            </a:r>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dashboard. It provides all the necessary information about your district. You will see the district dashboard after selecting Commissioner Tools in the </a:t>
            </a:r>
            <a:r>
              <a:rPr lang="en-US" sz="1200" b="0" i="0" u="none" strike="noStrike" cap="none" dirty="0" err="1">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My.Scouting</a:t>
            </a:r>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 app on both the web and mobile apps. At the top, you will see a list of key district leaders. Notice that they are all in blue. The names are hyperlinks that provide contact information for each person. The top right section displays the number of units in the district and the number with a commissioner assigned. The Commissioner sections display the number of commissioners registered in the district and the number assigned to a unit(s). To navigate to the units, select </a:t>
            </a:r>
            <a:r>
              <a:rPr lang="en-US" sz="1200"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"View Units" </a:t>
            </a:r>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as indicated by the red box.</a:t>
            </a:r>
          </a:p>
          <a:p>
            <a:endParaRPr lang="en-US" dirty="0">
              <a:latin typeface="Calibri"/>
              <a:ea typeface="Calibri"/>
              <a:cs typeface="Calibri"/>
            </a:endParaRP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43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2638979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24050" y="666750"/>
            <a:ext cx="3009900" cy="1693863"/>
          </a:xfrm>
        </p:spPr>
      </p:sp>
      <p:sp>
        <p:nvSpPr>
          <p:cNvPr id="3" name="Notes Placeholder 2"/>
          <p:cNvSpPr>
            <a:spLocks noGrp="1"/>
          </p:cNvSpPr>
          <p:nvPr>
            <p:ph type="body" idx="1"/>
          </p:nvPr>
        </p:nvSpPr>
        <p:spPr>
          <a:xfrm>
            <a:off x="685800" y="3035774"/>
            <a:ext cx="5486400" cy="3600450"/>
          </a:xfrm>
        </p:spPr>
        <p:txBody>
          <a:bodyPr/>
          <a:lstStyle/>
          <a:p>
            <a:r>
              <a:rPr lang="en-US" b="1" dirty="0">
                <a:latin typeface="Calibri"/>
                <a:ea typeface="Calibri"/>
                <a:cs typeface="Calibri"/>
              </a:rPr>
              <a:t>District Dashboard</a:t>
            </a:r>
          </a:p>
          <a:p>
            <a:r>
              <a:rPr lang="en-US" dirty="0">
                <a:latin typeface="Calibri"/>
                <a:ea typeface="Calibri"/>
                <a:cs typeface="Calibri"/>
              </a:rPr>
              <a:t>The District Dashboard is the </a:t>
            </a:r>
            <a:r>
              <a:rPr lang="en-US" dirty="0">
                <a:ea typeface="Calibri"/>
                <a:cs typeface="Calibri"/>
              </a:rPr>
              <a:t>highest-level of organizational data currently available </a:t>
            </a:r>
            <a:r>
              <a:rPr lang="en-US" dirty="0">
                <a:latin typeface="Calibri"/>
                <a:ea typeface="Calibri"/>
                <a:cs typeface="Calibri"/>
              </a:rPr>
              <a:t>in Commissioner Tools. A Council Commissioner Dashboard will be coming out later. To view the listing of all the units in the district, select </a:t>
            </a:r>
            <a:r>
              <a:rPr lang="en-US" b="1" dirty="0">
                <a:latin typeface="Calibri"/>
                <a:ea typeface="Calibri"/>
                <a:cs typeface="Calibri"/>
              </a:rPr>
              <a:t>View Unit.</a:t>
            </a:r>
            <a:r>
              <a:rPr lang="en-US" dirty="0">
                <a:latin typeface="Calibri"/>
                <a:ea typeface="Calibri"/>
                <a:cs typeface="Calibri"/>
              </a:rPr>
              <a:t> To navigate to the desired unit dashboard, select “View Dashboard”</a:t>
            </a:r>
            <a:r>
              <a:rPr lang="en-US" b="1" dirty="0">
                <a:latin typeface="Calibri"/>
                <a:ea typeface="Calibri"/>
                <a:cs typeface="Calibri"/>
              </a:rPr>
              <a:t> </a:t>
            </a:r>
            <a:r>
              <a:rPr lang="en-US" dirty="0">
                <a:latin typeface="Calibri"/>
                <a:ea typeface="Calibri"/>
                <a:cs typeface="Calibri"/>
              </a:rPr>
              <a:t>at the top to view unit information.</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44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4765355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F4B5C4-5CC2-44A8-4CF8-569C46F156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0D07791-A848-6891-8F1D-772CFB38CF83}"/>
              </a:ext>
            </a:extLst>
          </p:cNvPr>
          <p:cNvSpPr>
            <a:spLocks noGrp="1" noRot="1" noChangeAspect="1"/>
          </p:cNvSpPr>
          <p:nvPr>
            <p:ph type="sldImg"/>
          </p:nvPr>
        </p:nvSpPr>
        <p:spPr>
          <a:xfrm>
            <a:off x="1924050" y="409575"/>
            <a:ext cx="3009900" cy="1693863"/>
          </a:xfrm>
        </p:spPr>
      </p:sp>
      <p:sp>
        <p:nvSpPr>
          <p:cNvPr id="3" name="Notes Placeholder 2">
            <a:extLst>
              <a:ext uri="{FF2B5EF4-FFF2-40B4-BE49-F238E27FC236}">
                <a16:creationId xmlns:a16="http://schemas.microsoft.com/office/drawing/2014/main" id="{9F738F8A-2C4D-0BE7-F1BF-C6449F1FA641}"/>
              </a:ext>
            </a:extLst>
          </p:cNvPr>
          <p:cNvSpPr>
            <a:spLocks noGrp="1"/>
          </p:cNvSpPr>
          <p:nvPr>
            <p:ph type="body" idx="1"/>
          </p:nvPr>
        </p:nvSpPr>
        <p:spPr>
          <a:xfrm>
            <a:off x="433137" y="2294021"/>
            <a:ext cx="6063916" cy="6116553"/>
          </a:xfrm>
        </p:spPr>
        <p:txBody>
          <a:bodyPr/>
          <a:lstStyle/>
          <a:p>
            <a:r>
              <a:rPr lang="en-US" b="1" dirty="0">
                <a:ea typeface="Calibri" panose="020F0502020204030204" pitchFamily="34" charset="0"/>
              </a:rPr>
              <a:t>District Dashboard</a:t>
            </a:r>
          </a:p>
          <a:p>
            <a:r>
              <a:rPr lang="en-US" b="0" dirty="0">
                <a:ea typeface="Calibri" panose="020F0502020204030204" pitchFamily="34" charset="0"/>
              </a:rPr>
              <a:t>Below the Key District Leader information, you will find a summary of your District metrics. The focus here is on data at a glance. </a:t>
            </a:r>
          </a:p>
          <a:p>
            <a:endParaRPr lang="en-US" b="0" dirty="0">
              <a:ea typeface="Calibri" panose="020F0502020204030204" pitchFamily="34" charset="0"/>
            </a:endParaRPr>
          </a:p>
          <a:p>
            <a:r>
              <a:rPr lang="en-US" b="0" dirty="0">
                <a:ea typeface="Calibri" panose="020F0502020204030204" pitchFamily="34" charset="0"/>
              </a:rPr>
              <a:t>Key information displayed includes </a:t>
            </a:r>
            <a:r>
              <a:rPr lang="en-US" dirty="0">
                <a:ea typeface="Calibri" panose="020F0502020204030204" pitchFamily="34" charset="0"/>
              </a:rPr>
              <a:t>the number of units, the number of commissioners’ roundtable completed,</a:t>
            </a:r>
            <a:r>
              <a:rPr lang="en-US" b="0" dirty="0">
                <a:ea typeface="Calibri" panose="020F0502020204030204" pitchFamily="34" charset="0"/>
              </a:rPr>
              <a:t> and a summary of the district units broken down by the number of metric objectives met.  Hot links to various icons on the page will enable you to drill down further for detailed reporting or display additional information.</a:t>
            </a:r>
          </a:p>
          <a:p>
            <a:endParaRPr lang="en-US" b="0" dirty="0">
              <a:ea typeface="Calibri" panose="020F0502020204030204" pitchFamily="34" charset="0"/>
            </a:endParaRPr>
          </a:p>
          <a:p>
            <a:r>
              <a:rPr lang="en-US" b="0" dirty="0">
                <a:ea typeface="Calibri" panose="020F0502020204030204" pitchFamily="34" charset="0"/>
              </a:rPr>
              <a:t>Let’s look at the unit metrics first.</a:t>
            </a:r>
            <a:endParaRPr lang="en-US" dirty="0"/>
          </a:p>
        </p:txBody>
      </p:sp>
      <p:sp>
        <p:nvSpPr>
          <p:cNvPr id="4" name="Slide Number Placeholder 3">
            <a:extLst>
              <a:ext uri="{FF2B5EF4-FFF2-40B4-BE49-F238E27FC236}">
                <a16:creationId xmlns:a16="http://schemas.microsoft.com/office/drawing/2014/main" id="{D514D86C-7698-039D-05F8-F18871F35FE3}"/>
              </a:ext>
            </a:extLst>
          </p:cNvPr>
          <p:cNvSpPr>
            <a:spLocks noGrp="1"/>
          </p:cNvSpPr>
          <p:nvPr>
            <p:ph type="sldNum" sz="quarter" idx="5"/>
          </p:nvPr>
        </p:nvSpPr>
        <p:spPr/>
        <p:txBody>
          <a:bodyPr/>
          <a:lstStyle/>
          <a:p>
            <a:fld id="{14291AA4-A2DD-4BC1-BADB-D354EB139AA1}" type="slidenum">
              <a:rPr lang="en-US" smtClean="0"/>
              <a:t>45</a:t>
            </a:fld>
            <a:endParaRPr lang="en-US"/>
          </a:p>
        </p:txBody>
      </p:sp>
    </p:spTree>
    <p:extLst>
      <p:ext uri="{BB962C8B-B14F-4D97-AF65-F5344CB8AC3E}">
        <p14:creationId xmlns:p14="http://schemas.microsoft.com/office/powerpoint/2010/main" val="227374691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7033F1-868C-FE31-F0FE-7D6FCB516AA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5DDF079-3023-9955-C8E0-B0BF5FF81A99}"/>
              </a:ext>
            </a:extLst>
          </p:cNvPr>
          <p:cNvSpPr>
            <a:spLocks noGrp="1" noRot="1" noChangeAspect="1"/>
          </p:cNvSpPr>
          <p:nvPr>
            <p:ph type="sldImg"/>
          </p:nvPr>
        </p:nvSpPr>
        <p:spPr>
          <a:xfrm>
            <a:off x="1924050" y="666750"/>
            <a:ext cx="3009900" cy="1693863"/>
          </a:xfrm>
        </p:spPr>
      </p:sp>
      <p:sp>
        <p:nvSpPr>
          <p:cNvPr id="3" name="Notes Placeholder 2">
            <a:extLst>
              <a:ext uri="{FF2B5EF4-FFF2-40B4-BE49-F238E27FC236}">
                <a16:creationId xmlns:a16="http://schemas.microsoft.com/office/drawing/2014/main" id="{C39F690F-0813-B5E5-E3D2-E82DACE4F7FC}"/>
              </a:ext>
            </a:extLst>
          </p:cNvPr>
          <p:cNvSpPr>
            <a:spLocks noGrp="1"/>
          </p:cNvSpPr>
          <p:nvPr>
            <p:ph type="body" idx="1"/>
          </p:nvPr>
        </p:nvSpPr>
        <p:spPr>
          <a:xfrm>
            <a:off x="433136" y="2534654"/>
            <a:ext cx="6063917" cy="6150560"/>
          </a:xfrm>
        </p:spPr>
        <p:txBody>
          <a:bodyPr/>
          <a:lstStyle/>
          <a:p>
            <a:r>
              <a:rPr lang="en-US" b="1" dirty="0"/>
              <a:t>Commissioner Tools</a:t>
            </a:r>
          </a:p>
          <a:p>
            <a:r>
              <a:rPr lang="en-US" b="1" dirty="0"/>
              <a:t>Unit Metric Summary</a:t>
            </a:r>
          </a:p>
          <a:p>
            <a:r>
              <a:rPr lang="en-US" dirty="0"/>
              <a:t>At the bottom of your opening screen in the District Commissioner dashboard, you will be able to see a breakdown of your district’s units in terms of the number of metrics met. The displayed graphic shows current information. Hot links at the top of the graphic allow you to see trends in metric achievement.</a:t>
            </a:r>
          </a:p>
          <a:p>
            <a:endParaRPr lang="en-US" dirty="0"/>
          </a:p>
          <a:p>
            <a:r>
              <a:rPr lang="en-US" dirty="0"/>
              <a:t>Why are these numbers important?</a:t>
            </a:r>
          </a:p>
          <a:p>
            <a:pPr marL="228600" lvl="0" indent="-228600" algn="l" rtl="0">
              <a:lnSpc>
                <a:spcPct val="90000"/>
              </a:lnSpc>
              <a:spcBef>
                <a:spcPts val="0"/>
              </a:spcBef>
              <a:spcAft>
                <a:spcPts val="0"/>
              </a:spcAft>
              <a:buClr>
                <a:schemeClr val="dk1"/>
              </a:buClr>
              <a:buSzPts val="3200"/>
              <a:buChar char="•"/>
            </a:pPr>
            <a:r>
              <a:rPr lang="en-US" dirty="0"/>
              <a:t>Data collected during a two-year pilot demonstrated the following</a:t>
            </a:r>
          </a:p>
          <a:p>
            <a:pPr marL="228600" lvl="0" indent="-228600" algn="l" rtl="0">
              <a:lnSpc>
                <a:spcPct val="90000"/>
              </a:lnSpc>
              <a:spcBef>
                <a:spcPts val="0"/>
              </a:spcBef>
              <a:spcAft>
                <a:spcPts val="0"/>
              </a:spcAft>
              <a:buClr>
                <a:schemeClr val="dk1"/>
              </a:buClr>
              <a:buSzPts val="3200"/>
              <a:buChar char="•"/>
            </a:pPr>
            <a:r>
              <a:rPr lang="en-US" dirty="0"/>
              <a:t>Unit Metrics Completer of </a:t>
            </a:r>
            <a:r>
              <a:rPr lang="en-US" b="1" dirty="0"/>
              <a:t>(0-2) </a:t>
            </a:r>
            <a:r>
              <a:rPr lang="en-US" dirty="0"/>
              <a:t>have had a Unit Renewal rate as low as </a:t>
            </a:r>
            <a:r>
              <a:rPr lang="en-US" b="1" dirty="0"/>
              <a:t>70%</a:t>
            </a:r>
          </a:p>
          <a:p>
            <a:pPr marL="228600" lvl="0" indent="-228600" algn="l" rtl="0">
              <a:lnSpc>
                <a:spcPct val="90000"/>
              </a:lnSpc>
              <a:spcBef>
                <a:spcPts val="0"/>
              </a:spcBef>
              <a:spcAft>
                <a:spcPts val="0"/>
              </a:spcAft>
              <a:buClr>
                <a:schemeClr val="dk1"/>
              </a:buClr>
              <a:buSzPts val="3200"/>
              <a:buChar char="•"/>
            </a:pPr>
            <a:r>
              <a:rPr lang="en-US" dirty="0"/>
              <a:t>Unit Metric Completed of </a:t>
            </a:r>
            <a:r>
              <a:rPr lang="en-US" b="1" dirty="0"/>
              <a:t>(3) </a:t>
            </a:r>
            <a:r>
              <a:rPr lang="en-US" dirty="0"/>
              <a:t>have had a Unit Renewal rate of </a:t>
            </a:r>
            <a:r>
              <a:rPr lang="en-US" b="1" dirty="0"/>
              <a:t>95% </a:t>
            </a:r>
            <a:r>
              <a:rPr lang="en-US" dirty="0"/>
              <a:t>or greater</a:t>
            </a:r>
          </a:p>
          <a:p>
            <a:pPr marL="228600" lvl="0" indent="-228600" algn="l" rtl="0">
              <a:lnSpc>
                <a:spcPct val="90000"/>
              </a:lnSpc>
              <a:spcBef>
                <a:spcPts val="0"/>
              </a:spcBef>
              <a:spcAft>
                <a:spcPts val="0"/>
              </a:spcAft>
              <a:buClr>
                <a:schemeClr val="dk1"/>
              </a:buClr>
              <a:buSzPts val="3200"/>
              <a:buChar char="•"/>
            </a:pPr>
            <a:r>
              <a:rPr lang="en-US" dirty="0"/>
              <a:t>Unit Metric Completed of </a:t>
            </a:r>
            <a:r>
              <a:rPr lang="en-US" b="1" dirty="0"/>
              <a:t>(4-5) </a:t>
            </a:r>
            <a:r>
              <a:rPr lang="en-US" dirty="0"/>
              <a:t>have had a Unit Renewal rate of at least </a:t>
            </a:r>
            <a:r>
              <a:rPr lang="en-US" b="1" dirty="0"/>
              <a:t>99</a:t>
            </a:r>
          </a:p>
          <a:p>
            <a:pPr marL="0" lvl="0" indent="0" algn="l" rtl="0">
              <a:lnSpc>
                <a:spcPct val="90000"/>
              </a:lnSpc>
              <a:spcBef>
                <a:spcPts val="0"/>
              </a:spcBef>
              <a:spcAft>
                <a:spcPts val="0"/>
              </a:spcAft>
              <a:buClr>
                <a:schemeClr val="dk1"/>
              </a:buClr>
              <a:buSzPts val="3200"/>
              <a:buNone/>
            </a:pPr>
            <a:endParaRPr lang="en-US" b="1" dirty="0"/>
          </a:p>
          <a:p>
            <a:pPr marL="0" lvl="0" indent="0" algn="l" rtl="0">
              <a:lnSpc>
                <a:spcPct val="90000"/>
              </a:lnSpc>
              <a:spcBef>
                <a:spcPts val="0"/>
              </a:spcBef>
              <a:spcAft>
                <a:spcPts val="0"/>
              </a:spcAft>
              <a:buClr>
                <a:schemeClr val="dk1"/>
              </a:buClr>
              <a:buSzPts val="3200"/>
              <a:buNone/>
            </a:pPr>
            <a:r>
              <a:rPr lang="en-US" b="1" dirty="0"/>
              <a:t>Remember that a council commissioner’s focus in the unit renewal process is unit retention!</a:t>
            </a:r>
          </a:p>
          <a:p>
            <a:pPr marL="457200" lvl="1" indent="0" algn="l" rtl="0">
              <a:lnSpc>
                <a:spcPct val="90000"/>
              </a:lnSpc>
              <a:spcBef>
                <a:spcPts val="500"/>
              </a:spcBef>
              <a:spcAft>
                <a:spcPts val="0"/>
              </a:spcAft>
              <a:buClr>
                <a:schemeClr val="dk1"/>
              </a:buClr>
              <a:buSzPts val="2400"/>
              <a:buNone/>
            </a:pPr>
            <a:endParaRPr lang="en-US" sz="2800" b="1" dirty="0"/>
          </a:p>
        </p:txBody>
      </p:sp>
      <p:sp>
        <p:nvSpPr>
          <p:cNvPr id="4" name="Slide Number Placeholder 3">
            <a:extLst>
              <a:ext uri="{FF2B5EF4-FFF2-40B4-BE49-F238E27FC236}">
                <a16:creationId xmlns:a16="http://schemas.microsoft.com/office/drawing/2014/main" id="{9C94EEC6-2009-CE2B-BE90-5944EB479ED1}"/>
              </a:ext>
            </a:extLst>
          </p:cNvPr>
          <p:cNvSpPr>
            <a:spLocks noGrp="1"/>
          </p:cNvSpPr>
          <p:nvPr>
            <p:ph type="sldNum" sz="quarter" idx="10"/>
          </p:nvPr>
        </p:nvSpPr>
        <p:spPr/>
        <p:txBody>
          <a:bodyPr/>
          <a:lstStyle/>
          <a:p>
            <a:fld id="{959046A0-4F4D-4272-874D-9474BCDE7E84}" type="slidenum">
              <a:rPr lang="en-US" smtClean="0"/>
              <a:t>46</a:t>
            </a:fld>
            <a:endParaRPr lang="en-US" dirty="0"/>
          </a:p>
        </p:txBody>
      </p:sp>
    </p:spTree>
    <p:extLst>
      <p:ext uri="{BB962C8B-B14F-4D97-AF65-F5344CB8AC3E}">
        <p14:creationId xmlns:p14="http://schemas.microsoft.com/office/powerpoint/2010/main" val="344047450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21817F-CB6A-0F50-806B-31283DB1A60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655B753-2A0D-EE5C-0E20-5F50899700CE}"/>
              </a:ext>
            </a:extLst>
          </p:cNvPr>
          <p:cNvSpPr>
            <a:spLocks noGrp="1" noRot="1" noChangeAspect="1"/>
          </p:cNvSpPr>
          <p:nvPr>
            <p:ph type="sldImg"/>
          </p:nvPr>
        </p:nvSpPr>
        <p:spPr>
          <a:xfrm>
            <a:off x="1924050" y="666750"/>
            <a:ext cx="3009900" cy="1693863"/>
          </a:xfrm>
        </p:spPr>
      </p:sp>
      <p:sp>
        <p:nvSpPr>
          <p:cNvPr id="3" name="Notes Placeholder 2">
            <a:extLst>
              <a:ext uri="{FF2B5EF4-FFF2-40B4-BE49-F238E27FC236}">
                <a16:creationId xmlns:a16="http://schemas.microsoft.com/office/drawing/2014/main" id="{9BAA3AC6-0213-2BED-9F32-DA3DF3487665}"/>
              </a:ext>
            </a:extLst>
          </p:cNvPr>
          <p:cNvSpPr>
            <a:spLocks noGrp="1"/>
          </p:cNvSpPr>
          <p:nvPr>
            <p:ph type="body" idx="1"/>
          </p:nvPr>
        </p:nvSpPr>
        <p:spPr>
          <a:xfrm>
            <a:off x="433136" y="2534653"/>
            <a:ext cx="6063917" cy="5942597"/>
          </a:xfrm>
        </p:spPr>
        <p:txBody>
          <a:bodyPr/>
          <a:lstStyle/>
          <a:p>
            <a:r>
              <a:rPr lang="en-US" b="1" dirty="0"/>
              <a:t>Commissioner Tools</a:t>
            </a:r>
          </a:p>
          <a:p>
            <a:r>
              <a:rPr lang="en-US" b="1" dirty="0"/>
              <a:t>Unit Metric Breakdown</a:t>
            </a:r>
          </a:p>
          <a:p>
            <a:r>
              <a:rPr lang="en-US" dirty="0"/>
              <a:t>Clicking on the icon below the unit metric summary will give a breakdown by program type and metric completed. </a:t>
            </a:r>
          </a:p>
          <a:p>
            <a:endParaRPr lang="en-US" dirty="0"/>
          </a:p>
          <a:p>
            <a:r>
              <a:rPr lang="en-US" dirty="0"/>
              <a:t>This view enables you to see where you may have shortfalls in unit service across the district and where you can bring district and council resources to help. </a:t>
            </a:r>
          </a:p>
          <a:p>
            <a:endParaRPr lang="en-US" dirty="0"/>
          </a:p>
          <a:p>
            <a:r>
              <a:rPr lang="en-US" dirty="0"/>
              <a:t>If you drop down to one of your unit dashboards, there will be another icon that allows you to display the metrics completed for each unit.</a:t>
            </a:r>
          </a:p>
        </p:txBody>
      </p:sp>
      <p:sp>
        <p:nvSpPr>
          <p:cNvPr id="4" name="Slide Number Placeholder 3">
            <a:extLst>
              <a:ext uri="{FF2B5EF4-FFF2-40B4-BE49-F238E27FC236}">
                <a16:creationId xmlns:a16="http://schemas.microsoft.com/office/drawing/2014/main" id="{12E471F0-2541-FAE2-67BB-0F2A9CD01617}"/>
              </a:ext>
            </a:extLst>
          </p:cNvPr>
          <p:cNvSpPr>
            <a:spLocks noGrp="1"/>
          </p:cNvSpPr>
          <p:nvPr>
            <p:ph type="sldNum" sz="quarter" idx="10"/>
          </p:nvPr>
        </p:nvSpPr>
        <p:spPr/>
        <p:txBody>
          <a:bodyPr/>
          <a:lstStyle/>
          <a:p>
            <a:fld id="{959046A0-4F4D-4272-874D-9474BCDE7E84}" type="slidenum">
              <a:rPr lang="en-US" smtClean="0"/>
              <a:t>47</a:t>
            </a:fld>
            <a:endParaRPr lang="en-US" dirty="0"/>
          </a:p>
        </p:txBody>
      </p:sp>
    </p:spTree>
    <p:extLst>
      <p:ext uri="{BB962C8B-B14F-4D97-AF65-F5344CB8AC3E}">
        <p14:creationId xmlns:p14="http://schemas.microsoft.com/office/powerpoint/2010/main" val="127048140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24050" y="409575"/>
            <a:ext cx="3009900" cy="1693863"/>
          </a:xfrm>
        </p:spPr>
      </p:sp>
      <p:sp>
        <p:nvSpPr>
          <p:cNvPr id="3" name="Notes Placeholder 2"/>
          <p:cNvSpPr>
            <a:spLocks noGrp="1"/>
          </p:cNvSpPr>
          <p:nvPr>
            <p:ph type="body" idx="1"/>
          </p:nvPr>
        </p:nvSpPr>
        <p:spPr>
          <a:xfrm>
            <a:off x="433137" y="2294021"/>
            <a:ext cx="6063916" cy="6116553"/>
          </a:xfrm>
        </p:spPr>
        <p:txBody>
          <a:bodyPr/>
          <a:lstStyle/>
          <a:p>
            <a:r>
              <a:rPr lang="en-US" b="1" dirty="0">
                <a:ea typeface="Calibri" panose="020F0502020204030204" pitchFamily="34" charset="0"/>
              </a:rPr>
              <a:t>Commissioner Tools Reports</a:t>
            </a:r>
          </a:p>
          <a:p>
            <a:r>
              <a:rPr lang="en-US" b="0" dirty="0">
                <a:ea typeface="Calibri" panose="020F0502020204030204" pitchFamily="34" charset="0"/>
              </a:rPr>
              <a:t>These are key Commissioner Tools reports that you can use to monitor unit service in your council:</a:t>
            </a:r>
            <a:endParaRPr lang="en-US" dirty="0">
              <a:ea typeface="Calibri" panose="020F0502020204030204" pitchFamily="34" charset="0"/>
            </a:endParaRPr>
          </a:p>
          <a:p>
            <a:pPr marL="302066" indent="-302066">
              <a:buFont typeface="Arial" panose="020B0604020202020204" pitchFamily="34" charset="0"/>
              <a:buChar char="•"/>
            </a:pPr>
            <a:endParaRPr lang="en-US" dirty="0">
              <a:ea typeface="Calibri" panose="020F0502020204030204" pitchFamily="34" charset="0"/>
            </a:endParaRPr>
          </a:p>
          <a:p>
            <a:pPr marL="171450" indent="-171450">
              <a:buFont typeface="Arial" panose="020B0604020202020204" pitchFamily="34" charset="0"/>
              <a:buChar char="•"/>
            </a:pPr>
            <a:r>
              <a:rPr lang="en-US" b="1" dirty="0">
                <a:ea typeface="Calibri" panose="020F0502020204030204" pitchFamily="34" charset="0"/>
              </a:rPr>
              <a:t>Unit Connection History </a:t>
            </a:r>
            <a:r>
              <a:rPr lang="en-US" b="0" dirty="0">
                <a:ea typeface="Calibri" panose="020F0502020204030204" pitchFamily="34" charset="0"/>
              </a:rPr>
              <a:t>report shows the </a:t>
            </a:r>
            <a:r>
              <a:rPr lang="en-US" sz="1200" b="0" i="0" kern="1200" dirty="0">
                <a:solidFill>
                  <a:schemeClr val="tx1"/>
                </a:solidFill>
                <a:effectLst/>
                <a:latin typeface="+mn-lt"/>
                <a:ea typeface="+mn-ea"/>
                <a:cs typeface="+mn-cs"/>
              </a:rPr>
              <a:t>Unit Connections History for each unit.</a:t>
            </a:r>
            <a:endParaRPr lang="en-US" b="1" dirty="0">
              <a:ea typeface="Calibri" panose="020F0502020204030204" pitchFamily="34" charset="0"/>
            </a:endParaRPr>
          </a:p>
          <a:p>
            <a:pPr marL="171450" indent="-171450">
              <a:buFont typeface="Arial" panose="020B0604020202020204" pitchFamily="34" charset="0"/>
              <a:buChar char="•"/>
            </a:pPr>
            <a:r>
              <a:rPr lang="en-US" b="1" dirty="0">
                <a:ea typeface="Calibri" panose="020F0502020204030204" pitchFamily="34" charset="0"/>
              </a:rPr>
              <a:t>Unit Metric Status Report</a:t>
            </a:r>
            <a:r>
              <a:rPr lang="en-US" sz="1200" b="0" i="0" kern="1200" dirty="0">
                <a:solidFill>
                  <a:schemeClr val="tx1"/>
                </a:solidFill>
                <a:effectLst/>
                <a:latin typeface="+mn-lt"/>
                <a:ea typeface="+mn-ea"/>
                <a:cs typeface="+mn-cs"/>
              </a:rPr>
              <a:t> shows the metrics achieved/completed for each unit.</a:t>
            </a:r>
            <a:endParaRPr lang="en-US" b="1" dirty="0">
              <a:ea typeface="Calibri" panose="020F0502020204030204" pitchFamily="34" charset="0"/>
            </a:endParaRPr>
          </a:p>
          <a:p>
            <a:pPr marL="171450" indent="-171450">
              <a:buFont typeface="Arial" panose="020B0604020202020204" pitchFamily="34" charset="0"/>
              <a:buChar char="•"/>
            </a:pPr>
            <a:r>
              <a:rPr lang="en-US" b="1" dirty="0">
                <a:ea typeface="Calibri" panose="020F0502020204030204" pitchFamily="34" charset="0"/>
              </a:rPr>
              <a:t>District Contact Status</a:t>
            </a:r>
            <a:r>
              <a:rPr lang="en-US" dirty="0">
                <a:ea typeface="Calibri" panose="020F0502020204030204" pitchFamily="34" charset="0"/>
              </a:rPr>
              <a:t> report provides information on </a:t>
            </a:r>
            <a:r>
              <a:rPr lang="en-US" sz="1200" b="0" i="0" kern="1200" dirty="0">
                <a:solidFill>
                  <a:schemeClr val="tx1"/>
                </a:solidFill>
                <a:effectLst/>
                <a:latin typeface="+mn-lt"/>
                <a:ea typeface="+mn-ea"/>
                <a:cs typeface="+mn-cs"/>
              </a:rPr>
              <a:t>units with the number of connections made during the year, spread by month</a:t>
            </a:r>
            <a:r>
              <a:rPr lang="en-US" dirty="0">
                <a:ea typeface="Calibri" panose="020F0502020204030204" pitchFamily="34" charset="0"/>
              </a:rPr>
              <a:t>.</a:t>
            </a:r>
            <a:endParaRPr lang="en-US" dirty="0"/>
          </a:p>
          <a:p>
            <a:pPr marL="171450" lvl="0" indent="-171450">
              <a:buFont typeface="Arial" panose="020B0604020202020204" pitchFamily="34" charset="0"/>
              <a:buChar char="•"/>
              <a:defRPr/>
            </a:pPr>
            <a:r>
              <a:rPr lang="en-US" b="1" dirty="0">
                <a:ea typeface="Calibri" panose="020F0502020204030204" pitchFamily="34" charset="0"/>
                <a:cs typeface="Calibri" panose="020F0502020204030204" pitchFamily="34" charset="0"/>
              </a:rPr>
              <a:t>Priority Needs Units </a:t>
            </a:r>
            <a:r>
              <a:rPr lang="en-US" dirty="0">
                <a:ea typeface="Calibri" panose="020F0502020204030204" pitchFamily="34" charset="0"/>
                <a:cs typeface="Calibri" panose="020F0502020204030204" pitchFamily="34" charset="0"/>
              </a:rPr>
              <a:t>is a tool that identifies units within the district that require support. These units need help now. In a district that might have limited commissioner resources, you can use the information in this report to assign commissioners to the units with the greatest need for assistance. </a:t>
            </a:r>
            <a:endParaRPr lang="en-US" dirty="0"/>
          </a:p>
          <a:p>
            <a:pPr marL="171450" indent="-171450">
              <a:buFont typeface="Arial" panose="020B0604020202020204" pitchFamily="34" charset="0"/>
              <a:buChar char="•"/>
            </a:pPr>
            <a:r>
              <a:rPr lang="en-US" b="1" dirty="0"/>
              <a:t>Roundtable Attendance </a:t>
            </a:r>
            <a:r>
              <a:rPr lang="en-US" dirty="0"/>
              <a:t>report </a:t>
            </a:r>
            <a:r>
              <a:rPr lang="en-US" sz="1200" b="0" i="0" kern="1200" dirty="0">
                <a:solidFill>
                  <a:schemeClr val="tx1"/>
                </a:solidFill>
                <a:effectLst/>
                <a:latin typeface="+mn-lt"/>
                <a:ea typeface="+mn-ea"/>
                <a:cs typeface="+mn-cs"/>
              </a:rPr>
              <a:t>shows roundtable attendance spread by month for units (excludes Posts and Clubs).</a:t>
            </a:r>
          </a:p>
          <a:p>
            <a:endParaRPr lang="en-US" dirty="0"/>
          </a:p>
          <a:p>
            <a:r>
              <a:rPr lang="en-US" dirty="0"/>
              <a:t>An assistant council commissioner can generate this information for you monthly so that you can keep district commissioners accountable for unit service in their districts. </a:t>
            </a:r>
          </a:p>
        </p:txBody>
      </p:sp>
      <p:sp>
        <p:nvSpPr>
          <p:cNvPr id="4" name="Slide Number Placeholder 3"/>
          <p:cNvSpPr>
            <a:spLocks noGrp="1"/>
          </p:cNvSpPr>
          <p:nvPr>
            <p:ph type="sldNum" sz="quarter" idx="5"/>
          </p:nvPr>
        </p:nvSpPr>
        <p:spPr/>
        <p:txBody>
          <a:bodyPr/>
          <a:lstStyle/>
          <a:p>
            <a:fld id="{14291AA4-A2DD-4BC1-BADB-D354EB139AA1}" type="slidenum">
              <a:rPr lang="en-US" smtClean="0"/>
              <a:t>48</a:t>
            </a:fld>
            <a:endParaRPr lang="en-US"/>
          </a:p>
        </p:txBody>
      </p:sp>
    </p:spTree>
    <p:extLst>
      <p:ext uri="{BB962C8B-B14F-4D97-AF65-F5344CB8AC3E}">
        <p14:creationId xmlns:p14="http://schemas.microsoft.com/office/powerpoint/2010/main" val="158415349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24050" y="666750"/>
            <a:ext cx="3009900" cy="1693863"/>
          </a:xfrm>
        </p:spPr>
      </p:sp>
      <p:sp>
        <p:nvSpPr>
          <p:cNvPr id="3" name="Notes Placeholder 2"/>
          <p:cNvSpPr>
            <a:spLocks noGrp="1"/>
          </p:cNvSpPr>
          <p:nvPr>
            <p:ph type="body" idx="1"/>
          </p:nvPr>
        </p:nvSpPr>
        <p:spPr>
          <a:xfrm>
            <a:off x="781334" y="2599045"/>
            <a:ext cx="5486400" cy="6086167"/>
          </a:xfrm>
        </p:spPr>
        <p:txBody>
          <a:bodyPr/>
          <a:lstStyle/>
          <a:p>
            <a:pPr marL="0" marR="0">
              <a:lnSpc>
                <a:spcPct val="107000"/>
              </a:lnSpc>
              <a:spcBef>
                <a:spcPts val="0"/>
              </a:spcBef>
              <a:spcAft>
                <a:spcPts val="155"/>
              </a:spcAft>
            </a:pPr>
            <a:r>
              <a:rPr lang="en-US" b="1" dirty="0">
                <a:effectLst/>
                <a:ea typeface="Times New Roman" panose="02020603050405020304" pitchFamily="18" charset="0"/>
              </a:rPr>
              <a:t>District and Council Commitment</a:t>
            </a:r>
          </a:p>
          <a:p>
            <a:pPr marL="0" marR="0">
              <a:lnSpc>
                <a:spcPct val="107000"/>
              </a:lnSpc>
              <a:spcBef>
                <a:spcPts val="0"/>
              </a:spcBef>
              <a:spcAft>
                <a:spcPts val="155"/>
              </a:spcAft>
            </a:pPr>
            <a:r>
              <a:rPr lang="en-US" dirty="0">
                <a:effectLst/>
                <a:ea typeface="Times New Roman" panose="02020603050405020304" pitchFamily="18" charset="0"/>
              </a:rPr>
              <a:t>Now that we have all of the actionable data at a glance, what do we do with it?</a:t>
            </a:r>
          </a:p>
          <a:p>
            <a:pPr marL="0" marR="0">
              <a:lnSpc>
                <a:spcPct val="107000"/>
              </a:lnSpc>
              <a:spcBef>
                <a:spcPts val="0"/>
              </a:spcBef>
              <a:spcAft>
                <a:spcPts val="155"/>
              </a:spcAft>
            </a:pPr>
            <a:endParaRPr lang="en-US" dirty="0">
              <a:effectLst/>
              <a:ea typeface="Times New Roman" panose="02020603050405020304" pitchFamily="18" charset="0"/>
            </a:endParaRPr>
          </a:p>
          <a:p>
            <a:pPr marL="0" marR="0">
              <a:lnSpc>
                <a:spcPct val="107000"/>
              </a:lnSpc>
              <a:spcBef>
                <a:spcPts val="0"/>
              </a:spcBef>
              <a:spcAft>
                <a:spcPts val="155"/>
              </a:spcAft>
            </a:pPr>
            <a:r>
              <a:rPr lang="en-US" dirty="0">
                <a:effectLst/>
                <a:ea typeface="Times New Roman" panose="02020603050405020304" pitchFamily="18" charset="0"/>
              </a:rPr>
              <a:t>Based on your unit commissioner’s developed relationships with the unit and connections entered into Commissioner Tools, we can now be that single best resource to link unit needs to the district operating committees or higher to council-level resources as needed.</a:t>
            </a:r>
          </a:p>
          <a:p>
            <a:pPr marL="0" marR="0">
              <a:lnSpc>
                <a:spcPct val="107000"/>
              </a:lnSpc>
              <a:spcBef>
                <a:spcPts val="0"/>
              </a:spcBef>
              <a:spcAft>
                <a:spcPts val="155"/>
              </a:spcAft>
            </a:pPr>
            <a:endParaRPr lang="en-US" dirty="0">
              <a:effectLst/>
              <a:ea typeface="Times New Roman" panose="02020603050405020304" pitchFamily="18" charset="0"/>
            </a:endParaRPr>
          </a:p>
          <a:p>
            <a:pPr>
              <a:lnSpc>
                <a:spcPct val="107000"/>
              </a:lnSpc>
              <a:spcAft>
                <a:spcPts val="155"/>
              </a:spcAft>
            </a:pPr>
            <a:r>
              <a:rPr lang="en-US" dirty="0">
                <a:effectLst/>
                <a:ea typeface="Times New Roman" panose="02020603050405020304" pitchFamily="18" charset="0"/>
              </a:rPr>
              <a:t>While the method of gaining commitment may vary from one district to another or one council to another, the goal is to identify resources available from the operating committees that can help meet unit needs. For example, the district’s training committee might supply training needed by unit leaders while its membership committee might coordinate unit participation in the Fall Membership Roundup. If district resources are </a:t>
            </a:r>
            <a:r>
              <a:rPr lang="en-US" dirty="0">
                <a:ea typeface="Times New Roman" panose="02020603050405020304" pitchFamily="18" charset="0"/>
              </a:rPr>
              <a:t>inadequate to meet unit needs, commissioners can utilize</a:t>
            </a:r>
            <a:r>
              <a:rPr lang="en-US" dirty="0">
                <a:effectLst/>
                <a:ea typeface="Times New Roman" panose="02020603050405020304" pitchFamily="18" charset="0"/>
              </a:rPr>
              <a:t> the council commissioner to leverage </a:t>
            </a:r>
            <a:r>
              <a:rPr lang="en-US" dirty="0">
                <a:ea typeface="Times New Roman" panose="02020603050405020304" pitchFamily="18" charset="0"/>
              </a:rPr>
              <a:t>c</a:t>
            </a:r>
            <a:r>
              <a:rPr lang="en-US" dirty="0">
                <a:effectLst/>
                <a:ea typeface="Times New Roman" panose="02020603050405020304" pitchFamily="18" charset="0"/>
              </a:rPr>
              <a:t>ouncil-level resources.</a:t>
            </a:r>
          </a:p>
          <a:p>
            <a:pPr marL="0" marR="0">
              <a:lnSpc>
                <a:spcPct val="107000"/>
              </a:lnSpc>
              <a:spcBef>
                <a:spcPts val="0"/>
              </a:spcBef>
              <a:spcAft>
                <a:spcPts val="155"/>
              </a:spcAft>
            </a:pPr>
            <a:r>
              <a:rPr lang="en-US" dirty="0">
                <a:effectLst/>
                <a:ea typeface="Times New Roman" panose="02020603050405020304" pitchFamily="18" charset="0"/>
              </a:rPr>
              <a:t> </a:t>
            </a:r>
          </a:p>
          <a:p>
            <a:pPr marL="0" marR="0">
              <a:lnSpc>
                <a:spcPct val="107000"/>
              </a:lnSpc>
              <a:spcBef>
                <a:spcPts val="0"/>
              </a:spcBef>
              <a:spcAft>
                <a:spcPts val="155"/>
              </a:spcAft>
            </a:pPr>
            <a:r>
              <a:rPr lang="en-US" dirty="0">
                <a:effectLst/>
                <a:ea typeface="Times New Roman" panose="02020603050405020304" pitchFamily="18" charset="0"/>
              </a:rPr>
              <a:t>Unit commissioners will find effective district operating committee members willing to offer resources to meet unit needs, as they understand that no one, including a unit commissioner, can be an expert on everything.</a:t>
            </a:r>
          </a:p>
          <a:p>
            <a:pPr marL="0" marR="0">
              <a:lnSpc>
                <a:spcPct val="107000"/>
              </a:lnSpc>
              <a:spcBef>
                <a:spcPts val="0"/>
              </a:spcBef>
              <a:spcAft>
                <a:spcPts val="155"/>
              </a:spcAft>
            </a:pPr>
            <a:r>
              <a:rPr lang="en-US" dirty="0">
                <a:effectLst/>
                <a:ea typeface="Times New Roman" panose="02020603050405020304" pitchFamily="18" charset="0"/>
              </a:rPr>
              <a:t> </a:t>
            </a:r>
          </a:p>
          <a:p>
            <a:pPr marL="0" marR="0">
              <a:lnSpc>
                <a:spcPct val="107000"/>
              </a:lnSpc>
              <a:spcBef>
                <a:spcPts val="0"/>
              </a:spcBef>
              <a:spcAft>
                <a:spcPts val="155"/>
              </a:spcAft>
            </a:pPr>
            <a:r>
              <a:rPr lang="en-US" dirty="0">
                <a:effectLst/>
                <a:ea typeface="Times New Roman" panose="02020603050405020304" pitchFamily="18" charset="0"/>
              </a:rPr>
              <a:t>District commitment enables the unit commissioner to link district operating committee resources to unit needs.</a:t>
            </a:r>
          </a:p>
          <a:p>
            <a:pPr marL="0" marR="0">
              <a:lnSpc>
                <a:spcPct val="107000"/>
              </a:lnSpc>
              <a:spcBef>
                <a:spcPts val="0"/>
              </a:spcBef>
              <a:spcAft>
                <a:spcPts val="155"/>
              </a:spcAft>
            </a:pPr>
            <a:r>
              <a:rPr lang="en-US" dirty="0">
                <a:effectLst/>
                <a:ea typeface="Times New Roman" panose="02020603050405020304" pitchFamily="18" charset="0"/>
              </a:rPr>
              <a:t> </a:t>
            </a:r>
          </a:p>
          <a:p>
            <a:pPr marL="0" marR="0">
              <a:lnSpc>
                <a:spcPct val="107000"/>
              </a:lnSpc>
              <a:spcBef>
                <a:spcPts val="0"/>
              </a:spcBef>
              <a:spcAft>
                <a:spcPts val="155"/>
              </a:spcAft>
            </a:pPr>
            <a:r>
              <a:rPr lang="en-US" dirty="0">
                <a:effectLst/>
                <a:ea typeface="Times New Roman" panose="02020603050405020304" pitchFamily="18" charset="0"/>
              </a:rPr>
              <a:t>If the unit has established goals, the unit commissioner and unit Key 3 should monitor the plan throughout the year and identify when adjustments are needed. Unit connections recorded in </a:t>
            </a:r>
            <a:r>
              <a:rPr lang="en-US" i="1" dirty="0">
                <a:effectLst/>
                <a:ea typeface="Times New Roman" panose="02020603050405020304" pitchFamily="18" charset="0"/>
              </a:rPr>
              <a:t>Commissioner Tools </a:t>
            </a:r>
            <a:r>
              <a:rPr lang="en-US" dirty="0">
                <a:effectLst/>
                <a:ea typeface="Times New Roman" panose="02020603050405020304" pitchFamily="18" charset="0"/>
              </a:rPr>
              <a:t>will provide valuable information on the effectiveness of the provided support.</a:t>
            </a:r>
          </a:p>
          <a:p>
            <a:endParaRPr lang="en-US" dirty="0"/>
          </a:p>
        </p:txBody>
      </p:sp>
      <p:sp>
        <p:nvSpPr>
          <p:cNvPr id="4" name="Slide Number Placeholder 3"/>
          <p:cNvSpPr>
            <a:spLocks noGrp="1"/>
          </p:cNvSpPr>
          <p:nvPr>
            <p:ph type="sldNum" sz="quarter" idx="10"/>
          </p:nvPr>
        </p:nvSpPr>
        <p:spPr/>
        <p:txBody>
          <a:bodyPr/>
          <a:lstStyle/>
          <a:p>
            <a:fld id="{959046A0-4F4D-4272-874D-9474BCDE7E84}" type="slidenum">
              <a:rPr lang="en-US" smtClean="0"/>
              <a:t>49</a:t>
            </a:fld>
            <a:endParaRPr lang="en-US"/>
          </a:p>
        </p:txBody>
      </p:sp>
    </p:spTree>
    <p:extLst>
      <p:ext uri="{BB962C8B-B14F-4D97-AF65-F5344CB8AC3E}">
        <p14:creationId xmlns:p14="http://schemas.microsoft.com/office/powerpoint/2010/main" val="10169066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a:extLst>
            <a:ext uri="{FF2B5EF4-FFF2-40B4-BE49-F238E27FC236}">
              <a16:creationId xmlns:a16="http://schemas.microsoft.com/office/drawing/2014/main" id="{859D9FE4-5950-454B-75DD-2A00B9A5F69C}"/>
            </a:ext>
          </a:extLst>
        </p:cNvPr>
        <p:cNvGrpSpPr/>
        <p:nvPr/>
      </p:nvGrpSpPr>
      <p:grpSpPr>
        <a:xfrm>
          <a:off x="0" y="0"/>
          <a:ext cx="0" cy="0"/>
          <a:chOff x="0" y="0"/>
          <a:chExt cx="0" cy="0"/>
        </a:xfrm>
      </p:grpSpPr>
      <p:sp>
        <p:nvSpPr>
          <p:cNvPr id="69" name="Google Shape;69;p5:notes">
            <a:extLst>
              <a:ext uri="{FF2B5EF4-FFF2-40B4-BE49-F238E27FC236}">
                <a16:creationId xmlns:a16="http://schemas.microsoft.com/office/drawing/2014/main" id="{0B5C98AF-5E27-4838-2ED6-8081FD214CA0}"/>
              </a:ext>
            </a:extLst>
          </p:cNvPr>
          <p:cNvSpPr>
            <a:spLocks noGrp="1" noRot="1" noChangeAspect="1"/>
          </p:cNvSpPr>
          <p:nvPr>
            <p:ph type="sldImg" idx="2"/>
          </p:nvPr>
        </p:nvSpPr>
        <p:spPr>
          <a:xfrm>
            <a:off x="2303463" y="679450"/>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0" name="Google Shape;70;p5:notes">
            <a:extLst>
              <a:ext uri="{FF2B5EF4-FFF2-40B4-BE49-F238E27FC236}">
                <a16:creationId xmlns:a16="http://schemas.microsoft.com/office/drawing/2014/main" id="{C9B31322-CC6C-2E1E-48D9-6195EC4B31D2}"/>
              </a:ext>
            </a:extLst>
          </p:cNvPr>
          <p:cNvSpPr txBox="1">
            <a:spLocks noGrp="1"/>
          </p:cNvSpPr>
          <p:nvPr>
            <p:ph type="body" idx="1"/>
          </p:nvPr>
        </p:nvSpPr>
        <p:spPr>
          <a:xfrm>
            <a:off x="237996" y="2580429"/>
            <a:ext cx="6363221" cy="6095500"/>
          </a:xfrm>
          <a:prstGeom prst="rect">
            <a:avLst/>
          </a:prstGeom>
          <a:noFill/>
          <a:ln>
            <a:noFill/>
          </a:ln>
        </p:spPr>
        <p:txBody>
          <a:bodyPr spcFirstLastPara="1" wrap="square" lIns="92375" tIns="46175" rIns="92375" bIns="46175" anchor="t" anchorCtr="0">
            <a:noAutofit/>
          </a:bodyPr>
          <a:lstStyle/>
          <a:p>
            <a:pPr marL="0" lvl="0" indent="0" algn="l" rtl="0">
              <a:spcBef>
                <a:spcPts val="0"/>
              </a:spcBef>
              <a:spcAft>
                <a:spcPts val="0"/>
              </a:spcAft>
              <a:buNone/>
            </a:pPr>
            <a:r>
              <a:rPr lang="en-US" b="1" dirty="0">
                <a:latin typeface="+mn-lt"/>
                <a:ea typeface="Calibri" panose="020F0502020204030204" pitchFamily="34" charset="0"/>
                <a:cs typeface="Calibri" panose="020F0502020204030204" pitchFamily="34" charset="0"/>
              </a:rPr>
              <a:t>Our Objectives</a:t>
            </a:r>
          </a:p>
          <a:p>
            <a:pPr marL="171450" indent="-171450" algn="l">
              <a:buFont typeface="Arial" panose="020B0604020202020204" pitchFamily="34" charset="0"/>
              <a:buChar char="•"/>
            </a:pPr>
            <a:r>
              <a:rPr lang="en-US" sz="1200" b="1" dirty="0">
                <a:effectLst/>
                <a:latin typeface="+mn-lt"/>
              </a:rPr>
              <a:t>Membership retention</a:t>
            </a:r>
          </a:p>
          <a:p>
            <a:pPr marL="171450" indent="-171450" algn="l">
              <a:buFont typeface="Arial" panose="020B0604020202020204" pitchFamily="34" charset="0"/>
              <a:buChar char="•"/>
            </a:pPr>
            <a:r>
              <a:rPr lang="en-US" sz="1200" b="1" dirty="0">
                <a:latin typeface="+mn-lt"/>
              </a:rPr>
              <a:t>M</a:t>
            </a:r>
            <a:r>
              <a:rPr lang="en-US" sz="1200" b="1" dirty="0">
                <a:effectLst/>
                <a:latin typeface="+mn-lt"/>
              </a:rPr>
              <a:t>embership growth</a:t>
            </a:r>
            <a:endParaRPr lang="en-US" b="1" dirty="0">
              <a:latin typeface="+mn-lt"/>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While many commissioners may not be </a:t>
            </a:r>
            <a:r>
              <a:rPr lang="en-US" sz="1200" b="1" i="1" kern="1200" dirty="0">
                <a:solidFill>
                  <a:schemeClr val="tx1"/>
                </a:solidFill>
                <a:effectLst/>
                <a:latin typeface="+mn-lt"/>
                <a:ea typeface="+mn-ea"/>
                <a:cs typeface="+mn-cs"/>
              </a:rPr>
              <a:t>directly</a:t>
            </a:r>
            <a:r>
              <a:rPr lang="en-US" sz="1200" kern="1200" dirty="0">
                <a:solidFill>
                  <a:schemeClr val="tx1"/>
                </a:solidFill>
                <a:effectLst/>
                <a:latin typeface="+mn-lt"/>
                <a:ea typeface="+mn-ea"/>
                <a:cs typeface="+mn-cs"/>
              </a:rPr>
              <a:t> involved in recruiting and retaining youth and adult members, all commissioners </a:t>
            </a:r>
            <a:r>
              <a:rPr lang="en-US" sz="1200" b="1" i="1" kern="1200" dirty="0">
                <a:solidFill>
                  <a:schemeClr val="tx1"/>
                </a:solidFill>
                <a:effectLst/>
                <a:latin typeface="+mn-lt"/>
                <a:ea typeface="+mn-ea"/>
                <a:cs typeface="+mn-cs"/>
              </a:rPr>
              <a:t>contribute to membership growth by working closely with units to ensure their</a:t>
            </a:r>
            <a:r>
              <a:rPr lang="en-US" sz="1200" kern="1200" dirty="0">
                <a:solidFill>
                  <a:schemeClr val="tx1"/>
                </a:solidFill>
                <a:effectLst/>
                <a:latin typeface="+mn-lt"/>
                <a:ea typeface="+mn-ea"/>
                <a:cs typeface="+mn-cs"/>
              </a:rPr>
              <a:t> success. Growing Scouting requires commissioners to partner with volunteers throughout Scouting America, and if we do that well, Scouting’s growth will be significant </a:t>
            </a:r>
            <a:r>
              <a:rPr lang="en-US" sz="1200" b="1" i="1" kern="1200" dirty="0">
                <a:solidFill>
                  <a:schemeClr val="tx1"/>
                </a:solidFill>
                <a:effectLst/>
                <a:latin typeface="+mn-lt"/>
                <a:ea typeface="+mn-ea"/>
                <a:cs typeface="+mn-cs"/>
              </a:rPr>
              <a:t>and </a:t>
            </a:r>
            <a:r>
              <a:rPr lang="en-US" sz="1200" kern="1200" dirty="0">
                <a:solidFill>
                  <a:schemeClr val="tx1"/>
                </a:solidFill>
                <a:effectLst/>
                <a:latin typeface="+mn-lt"/>
                <a:ea typeface="+mn-ea"/>
                <a:cs typeface="+mn-cs"/>
              </a:rPr>
              <a:t>sustainable.</a:t>
            </a:r>
          </a:p>
          <a:p>
            <a:pPr marL="0" lvl="0" indent="0" algn="l" rtl="0">
              <a:spcBef>
                <a:spcPts val="0"/>
              </a:spcBef>
              <a:spcAft>
                <a:spcPts val="0"/>
              </a:spcAft>
              <a:buNone/>
            </a:pPr>
            <a:endParaRPr dirty="0"/>
          </a:p>
        </p:txBody>
      </p:sp>
      <p:sp>
        <p:nvSpPr>
          <p:cNvPr id="71" name="Google Shape;71;p5:notes">
            <a:extLst>
              <a:ext uri="{FF2B5EF4-FFF2-40B4-BE49-F238E27FC236}">
                <a16:creationId xmlns:a16="http://schemas.microsoft.com/office/drawing/2014/main" id="{32F72FA0-CB17-9A3D-1DB5-309222AC20AB}"/>
              </a:ext>
            </a:extLst>
          </p:cNvPr>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5</a:t>
            </a:fld>
            <a:endParaRPr/>
          </a:p>
        </p:txBody>
      </p:sp>
    </p:spTree>
    <p:extLst>
      <p:ext uri="{BB962C8B-B14F-4D97-AF65-F5344CB8AC3E}">
        <p14:creationId xmlns:p14="http://schemas.microsoft.com/office/powerpoint/2010/main" val="11621882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24050" y="666750"/>
            <a:ext cx="3009900" cy="1693863"/>
          </a:xfrm>
        </p:spPr>
      </p:sp>
      <p:sp>
        <p:nvSpPr>
          <p:cNvPr id="3" name="Notes Placeholder 2"/>
          <p:cNvSpPr>
            <a:spLocks noGrp="1"/>
          </p:cNvSpPr>
          <p:nvPr>
            <p:ph type="body" idx="1"/>
          </p:nvPr>
        </p:nvSpPr>
        <p:spPr>
          <a:xfrm>
            <a:off x="863221" y="2667284"/>
            <a:ext cx="5486400" cy="3600450"/>
          </a:xfrm>
        </p:spPr>
        <p:txBody>
          <a:bodyPr/>
          <a:lstStyle/>
          <a:p>
            <a:r>
              <a:rPr lang="en-US" b="1" dirty="0"/>
              <a:t>What is Successful Unit Service?</a:t>
            </a:r>
          </a:p>
          <a:p>
            <a:r>
              <a:rPr lang="en-US" dirty="0"/>
              <a:t>Using the actionable information in Commissioner Tools, council commissioners can see </a:t>
            </a:r>
            <a:r>
              <a:rPr lang="en-US" b="1" i="1" dirty="0"/>
              <a:t>early indicators of success, including:</a:t>
            </a:r>
          </a:p>
          <a:p>
            <a:endParaRPr lang="en-US" b="1" i="1" dirty="0"/>
          </a:p>
          <a:p>
            <a:pPr marL="171450" indent="-171450">
              <a:buFontTx/>
              <a:buChar char="-"/>
            </a:pPr>
            <a:r>
              <a:rPr lang="en-US" dirty="0"/>
              <a:t>An improvement in the percentage of units with assigned commissioners</a:t>
            </a:r>
          </a:p>
          <a:p>
            <a:pPr marL="171450" indent="-171450">
              <a:buFontTx/>
              <a:buChar char="-"/>
            </a:pPr>
            <a:r>
              <a:rPr lang="en-US" dirty="0"/>
              <a:t>An increase in the percentage of commissioners entering Unit Connections</a:t>
            </a:r>
          </a:p>
          <a:p>
            <a:pPr marL="171450" indent="-171450">
              <a:buFontTx/>
              <a:buChar char="-"/>
            </a:pPr>
            <a:r>
              <a:rPr lang="en-US" dirty="0"/>
              <a:t> An increase in units reaching unit metric thresholds</a:t>
            </a:r>
          </a:p>
          <a:p>
            <a:pPr marL="171450" indent="-171450">
              <a:buFontTx/>
              <a:buChar char="-"/>
            </a:pPr>
            <a:r>
              <a:rPr lang="en-US" dirty="0"/>
              <a:t>The Unit Connections Summary display on your landing page has reports icons across the top that enable you to see changes and trends over the past three months and one year.</a:t>
            </a:r>
            <a:endParaRPr lang="en-US" sz="1500" b="1" dirty="0"/>
          </a:p>
          <a:p>
            <a:endParaRPr lang="en-US" sz="1500" dirty="0"/>
          </a:p>
          <a:p>
            <a:r>
              <a:rPr lang="en-US" sz="1300" dirty="0"/>
              <a:t> </a:t>
            </a:r>
            <a:endParaRPr lang="en-US" sz="1700" dirty="0"/>
          </a:p>
          <a:p>
            <a:endParaRPr lang="en-US" dirty="0"/>
          </a:p>
        </p:txBody>
      </p:sp>
      <p:sp>
        <p:nvSpPr>
          <p:cNvPr id="4" name="Slide Number Placeholder 3"/>
          <p:cNvSpPr>
            <a:spLocks noGrp="1"/>
          </p:cNvSpPr>
          <p:nvPr>
            <p:ph type="sldNum" sz="quarter" idx="10"/>
          </p:nvPr>
        </p:nvSpPr>
        <p:spPr/>
        <p:txBody>
          <a:bodyPr/>
          <a:lstStyle/>
          <a:p>
            <a:fld id="{959046A0-4F4D-4272-874D-9474BCDE7E84}" type="slidenum">
              <a:rPr lang="en-US" smtClean="0"/>
              <a:t>50</a:t>
            </a:fld>
            <a:endParaRPr lang="en-US"/>
          </a:p>
        </p:txBody>
      </p:sp>
    </p:spTree>
    <p:extLst>
      <p:ext uri="{BB962C8B-B14F-4D97-AF65-F5344CB8AC3E}">
        <p14:creationId xmlns:p14="http://schemas.microsoft.com/office/powerpoint/2010/main" val="184754429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24050" y="666750"/>
            <a:ext cx="3009900" cy="1693863"/>
          </a:xfrm>
        </p:spPr>
      </p:sp>
      <p:sp>
        <p:nvSpPr>
          <p:cNvPr id="3" name="Notes Placeholder 2"/>
          <p:cNvSpPr>
            <a:spLocks noGrp="1"/>
          </p:cNvSpPr>
          <p:nvPr>
            <p:ph type="body" idx="1"/>
          </p:nvPr>
        </p:nvSpPr>
        <p:spPr>
          <a:xfrm>
            <a:off x="685800" y="2771775"/>
            <a:ext cx="5486400" cy="3600450"/>
          </a:xfrm>
        </p:spPr>
        <p:txBody>
          <a:bodyPr/>
          <a:lstStyle/>
          <a:p>
            <a:r>
              <a:rPr lang="en-US" sz="1200" b="1" i="1" dirty="0"/>
              <a:t>Ultimate Indicators, including:</a:t>
            </a:r>
          </a:p>
          <a:p>
            <a:endParaRPr lang="en-US" sz="1200" b="1" i="1" dirty="0"/>
          </a:p>
          <a:p>
            <a:pPr marL="171450" indent="-171450">
              <a:buFont typeface="Arial" panose="020B0604020202020204" pitchFamily="34" charset="0"/>
              <a:buChar char="•"/>
            </a:pPr>
            <a:r>
              <a:rPr lang="en-US" sz="1200" dirty="0"/>
              <a:t>Higher retention rate of units</a:t>
            </a:r>
            <a:r>
              <a:rPr lang="en-US" dirty="0"/>
              <a:t> and youth members</a:t>
            </a:r>
            <a:endParaRPr lang="en-US" sz="1200" dirty="0"/>
          </a:p>
          <a:p>
            <a:pPr marL="171450" indent="-171450">
              <a:buFont typeface="Arial" panose="020B0604020202020204" pitchFamily="34" charset="0"/>
              <a:buChar char="•"/>
            </a:pPr>
            <a:r>
              <a:rPr lang="en-US" sz="1200" dirty="0"/>
              <a:t>Improved numbers of units accomplished and increased numbers in unit metrics</a:t>
            </a:r>
          </a:p>
          <a:p>
            <a:pPr marL="171450" lvl="0" indent="-171450">
              <a:buFont typeface="Arial" panose="020B0604020202020204" pitchFamily="34" charset="0"/>
              <a:buChar char="•"/>
            </a:pPr>
            <a:r>
              <a:rPr lang="en-US" sz="1200" dirty="0"/>
              <a:t>Increased participation at district and council level events</a:t>
            </a:r>
          </a:p>
          <a:p>
            <a:pPr marL="171450" lvl="0" indent="-171450">
              <a:buFont typeface="Arial" panose="020B0604020202020204" pitchFamily="34" charset="0"/>
              <a:buChar char="•"/>
            </a:pPr>
            <a:r>
              <a:rPr lang="en-US" sz="1200" dirty="0"/>
              <a:t>Higher percentage of unit leaders with current Safeguarding Youth Training</a:t>
            </a:r>
          </a:p>
          <a:p>
            <a:pPr marL="171450" lvl="0" indent="-171450">
              <a:buFont typeface="Arial" panose="020B0604020202020204" pitchFamily="34" charset="0"/>
              <a:buChar char="•"/>
            </a:pPr>
            <a:r>
              <a:rPr lang="en-US" sz="1200" dirty="0"/>
              <a:t>Higher percentage of unit leaders with current Position‐Specific Training</a:t>
            </a:r>
          </a:p>
          <a:p>
            <a:pPr lvl="0"/>
            <a:endParaRPr lang="en-US" sz="1200" dirty="0"/>
          </a:p>
        </p:txBody>
      </p:sp>
      <p:sp>
        <p:nvSpPr>
          <p:cNvPr id="4" name="Slide Number Placeholder 3"/>
          <p:cNvSpPr>
            <a:spLocks noGrp="1"/>
          </p:cNvSpPr>
          <p:nvPr>
            <p:ph type="sldNum" sz="quarter" idx="5"/>
          </p:nvPr>
        </p:nvSpPr>
        <p:spPr/>
        <p:txBody>
          <a:bodyPr/>
          <a:lstStyle/>
          <a:p>
            <a:fld id="{14291AA4-A2DD-4BC1-BADB-D354EB139AA1}" type="slidenum">
              <a:rPr lang="en-US" smtClean="0"/>
              <a:t>51</a:t>
            </a:fld>
            <a:endParaRPr lang="en-US"/>
          </a:p>
        </p:txBody>
      </p:sp>
    </p:spTree>
    <p:extLst>
      <p:ext uri="{BB962C8B-B14F-4D97-AF65-F5344CB8AC3E}">
        <p14:creationId xmlns:p14="http://schemas.microsoft.com/office/powerpoint/2010/main" val="286118026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24050" y="666750"/>
            <a:ext cx="3009900" cy="1693863"/>
          </a:xfrm>
        </p:spPr>
      </p:sp>
      <p:sp>
        <p:nvSpPr>
          <p:cNvPr id="3" name="Notes Placeholder 2"/>
          <p:cNvSpPr>
            <a:spLocks noGrp="1"/>
          </p:cNvSpPr>
          <p:nvPr>
            <p:ph type="body" idx="1"/>
          </p:nvPr>
        </p:nvSpPr>
        <p:spPr>
          <a:xfrm>
            <a:off x="685800" y="2771775"/>
            <a:ext cx="5486400" cy="3600450"/>
          </a:xfrm>
        </p:spPr>
        <p:txBody>
          <a:bodyPr/>
          <a:lstStyle/>
          <a:p>
            <a:pPr defTabSz="923878">
              <a:defRPr/>
            </a:pPr>
            <a:r>
              <a:rPr lang="en-US" b="1" dirty="0"/>
              <a:t>Support On-time Unit Renewal</a:t>
            </a:r>
          </a:p>
          <a:p>
            <a:pPr defTabSz="923878">
              <a:defRPr/>
            </a:pPr>
            <a:r>
              <a:rPr lang="en-US" dirty="0"/>
              <a:t>Council commissioners focus on unit retention.  By monitoring unit service throughout the council, the unit and member renewal process should become routine, allowing units to renew their charters on time. </a:t>
            </a:r>
          </a:p>
          <a:p>
            <a:pPr defTabSz="923878">
              <a:defRPr/>
            </a:pPr>
            <a:endParaRPr lang="en-US" dirty="0"/>
          </a:p>
          <a:p>
            <a:pPr defTabSz="923878">
              <a:defRPr/>
            </a:pPr>
            <a:r>
              <a:rPr lang="en-US" dirty="0"/>
              <a:t>The details of charter renewal are delegated to the district commissioners, and the council commissioner can appoint an assistant council commissioner to monitor progress. </a:t>
            </a:r>
          </a:p>
        </p:txBody>
      </p:sp>
      <p:sp>
        <p:nvSpPr>
          <p:cNvPr id="4" name="Slide Number Placeholder 3"/>
          <p:cNvSpPr>
            <a:spLocks noGrp="1"/>
          </p:cNvSpPr>
          <p:nvPr>
            <p:ph type="sldNum" sz="quarter" idx="10"/>
          </p:nvPr>
        </p:nvSpPr>
        <p:spPr/>
        <p:txBody>
          <a:bodyPr/>
          <a:lstStyle/>
          <a:p>
            <a:fld id="{959046A0-4F4D-4272-874D-9474BCDE7E84}" type="slidenum">
              <a:rPr lang="en-US" smtClean="0"/>
              <a:t>52</a:t>
            </a:fld>
            <a:endParaRPr lang="en-US"/>
          </a:p>
        </p:txBody>
      </p:sp>
    </p:spTree>
    <p:extLst>
      <p:ext uri="{BB962C8B-B14F-4D97-AF65-F5344CB8AC3E}">
        <p14:creationId xmlns:p14="http://schemas.microsoft.com/office/powerpoint/2010/main" val="369964702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24050" y="666750"/>
            <a:ext cx="3009900" cy="1693863"/>
          </a:xfrm>
        </p:spPr>
      </p:sp>
      <p:sp>
        <p:nvSpPr>
          <p:cNvPr id="3" name="Notes Placeholder 2"/>
          <p:cNvSpPr>
            <a:spLocks noGrp="1"/>
          </p:cNvSpPr>
          <p:nvPr>
            <p:ph type="body" idx="1"/>
          </p:nvPr>
        </p:nvSpPr>
        <p:spPr>
          <a:xfrm>
            <a:off x="685800" y="3049422"/>
            <a:ext cx="5486400" cy="3600450"/>
          </a:xfrm>
        </p:spPr>
        <p:txBody>
          <a:bodyPr/>
          <a:lstStyle/>
          <a:p>
            <a:r>
              <a:rPr lang="en-US" dirty="0"/>
              <a:t>.</a:t>
            </a:r>
          </a:p>
        </p:txBody>
      </p:sp>
      <p:sp>
        <p:nvSpPr>
          <p:cNvPr id="4" name="Slide Number Placeholder 3"/>
          <p:cNvSpPr>
            <a:spLocks noGrp="1"/>
          </p:cNvSpPr>
          <p:nvPr>
            <p:ph type="sldNum" sz="quarter" idx="10"/>
          </p:nvPr>
        </p:nvSpPr>
        <p:spPr/>
        <p:txBody>
          <a:bodyPr/>
          <a:lstStyle/>
          <a:p>
            <a:fld id="{959046A0-4F4D-4272-874D-9474BCDE7E84}" type="slidenum">
              <a:rPr lang="en-US" smtClean="0"/>
              <a:t>53</a:t>
            </a:fld>
            <a:endParaRPr lang="en-US" dirty="0"/>
          </a:p>
        </p:txBody>
      </p:sp>
    </p:spTree>
    <p:extLst>
      <p:ext uri="{BB962C8B-B14F-4D97-AF65-F5344CB8AC3E}">
        <p14:creationId xmlns:p14="http://schemas.microsoft.com/office/powerpoint/2010/main" val="237069772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24050" y="666750"/>
            <a:ext cx="3009900" cy="1693863"/>
          </a:xfrm>
        </p:spPr>
      </p:sp>
      <p:sp>
        <p:nvSpPr>
          <p:cNvPr id="3" name="Notes Placeholder 2"/>
          <p:cNvSpPr>
            <a:spLocks noGrp="1"/>
          </p:cNvSpPr>
          <p:nvPr>
            <p:ph type="body" idx="1"/>
          </p:nvPr>
        </p:nvSpPr>
        <p:spPr>
          <a:xfrm>
            <a:off x="685800" y="2599044"/>
            <a:ext cx="5486400" cy="5726090"/>
          </a:xfrm>
        </p:spPr>
        <p:txBody>
          <a:bodyPr/>
          <a:lstStyle/>
          <a:p>
            <a:r>
              <a:rPr lang="en-US" sz="1200" b="1" dirty="0"/>
              <a:t>Commissioner Development</a:t>
            </a:r>
          </a:p>
          <a:p>
            <a:r>
              <a:rPr lang="en-US" sz="1200" dirty="0"/>
              <a:t>Learning is a lifelong activity. Commissioners must continually adjust their skills to provide quality service to units. Therefore, commissioners should view learning as an essential part of their Scouting lives—every month, every year. It is the responsibility of the council commissioner </a:t>
            </a:r>
            <a:r>
              <a:rPr lang="en-US" sz="1200" b="0" i="0" dirty="0">
                <a:solidFill>
                  <a:srgbClr val="212121"/>
                </a:solidFill>
                <a:effectLst/>
              </a:rPr>
              <a:t>to ensure that a comprehensive training program is in place to train every commissioner in the council. </a:t>
            </a:r>
          </a:p>
          <a:p>
            <a:endParaRPr lang="en-US" sz="1200" b="0" i="0" dirty="0">
              <a:solidFill>
                <a:srgbClr val="212121"/>
              </a:solidFill>
              <a:effectLst/>
            </a:endParaRPr>
          </a:p>
          <a:p>
            <a:r>
              <a:rPr lang="en-US" sz="1200" b="0" i="0" dirty="0">
                <a:solidFill>
                  <a:srgbClr val="212121"/>
                </a:solidFill>
                <a:effectLst/>
              </a:rPr>
              <a:t>Continuous learning and training are essential, but so is recognizing commissioners for their efforts. Review the commissioner recognition sections of the national website and encourage the recognition of all commissioners. </a:t>
            </a:r>
          </a:p>
          <a:p>
            <a:endParaRPr lang="en-US" sz="1200" dirty="0"/>
          </a:p>
          <a:p>
            <a:r>
              <a:rPr lang="en-US" sz="1200" dirty="0"/>
              <a:t>These are the tenure requirements to earn each of these recognitions. For the remaining requirements, </a:t>
            </a:r>
            <a:r>
              <a:rPr lang="en-US" dirty="0"/>
              <a:t>please refer to the awards and recognitions section on</a:t>
            </a:r>
            <a:r>
              <a:rPr lang="en-US" sz="1200" dirty="0"/>
              <a:t> the commissioner's website. </a:t>
            </a:r>
          </a:p>
          <a:p>
            <a:endParaRPr lang="en-US" sz="1200" dirty="0"/>
          </a:p>
          <a:p>
            <a:pPr marL="171450" indent="-171450">
              <a:buFont typeface="Arial" panose="020B0604020202020204" pitchFamily="34" charset="0"/>
              <a:buChar char="•"/>
            </a:pPr>
            <a:r>
              <a:rPr lang="en-US" sz="1200" dirty="0"/>
              <a:t>Arrowhead Honor – 1 year</a:t>
            </a:r>
          </a:p>
          <a:p>
            <a:pPr marL="171450" indent="-171450">
              <a:buFont typeface="Arial" panose="020B0604020202020204" pitchFamily="34" charset="0"/>
              <a:buChar char="•"/>
            </a:pPr>
            <a:r>
              <a:rPr lang="en-US" sz="1200" dirty="0"/>
              <a:t>Commissioner Award of Excellence in Unit Service – 2 years (consecutive) in the same unit</a:t>
            </a:r>
          </a:p>
          <a:p>
            <a:pPr marL="171450" indent="-171450">
              <a:buFont typeface="Arial" panose="020B0604020202020204" pitchFamily="34" charset="0"/>
              <a:buChar char="•"/>
            </a:pPr>
            <a:r>
              <a:rPr lang="en-US" sz="1200" dirty="0"/>
              <a:t>Commissioner Key – 3 years (in a 5-year period) as a registered commissioner</a:t>
            </a:r>
          </a:p>
          <a:p>
            <a:pPr marL="171450" indent="-171450">
              <a:buFont typeface="Arial" panose="020B0604020202020204" pitchFamily="34" charset="0"/>
              <a:buChar char="•"/>
            </a:pPr>
            <a:r>
              <a:rPr lang="en-US" sz="1200" dirty="0"/>
              <a:t>Doctorate of Commissioner Science Knot Award – 5 years of unit service (non-consecutive)</a:t>
            </a:r>
          </a:p>
          <a:p>
            <a:pPr marL="0" indent="0">
              <a:buFont typeface="Arial" panose="020B0604020202020204" pitchFamily="34" charset="0"/>
              <a:buNone/>
            </a:pPr>
            <a:endParaRPr lang="en-US" sz="1200" dirty="0"/>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Eligibility requirements for Commissioner awards and recognitions can be found at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200" b="0" i="0" u="none" strike="noStrike" cap="none" normalizeH="0" baseline="0" dirty="0">
              <a:ln>
                <a:noFill/>
              </a:ln>
              <a:solidFill>
                <a:schemeClr val="tx1"/>
              </a:solidFill>
              <a:effectLst/>
              <a:latin typeface="+mn-lt"/>
              <a:ea typeface="+mn-ea"/>
              <a:cs typeface="+mn-cs"/>
              <a:hlinkClick r:id="rId3"/>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hlinkClick r:id="rId3"/>
              </a:rPr>
              <a:t>Commissioner Awards and Recognition | Boy Scouts of America</a:t>
            </a:r>
            <a:endParaRPr kumimoji="0" lang="en-US" altLang="en-US" sz="1200" b="0" i="0" u="none" strike="noStrike" cap="none" normalizeH="0" baseline="0" dirty="0">
              <a:ln>
                <a:noFill/>
              </a:ln>
              <a:solidFill>
                <a:schemeClr val="tx1"/>
              </a:solidFill>
              <a:effectLst/>
              <a:latin typeface="Arial" panose="020B0604020202020204" pitchFamily="34" charset="0"/>
            </a:endParaRPr>
          </a:p>
          <a:p>
            <a:pPr marL="0" indent="0">
              <a:buFont typeface="Arial" panose="020B0604020202020204" pitchFamily="34" charset="0"/>
              <a:buNone/>
            </a:pPr>
            <a:endParaRPr lang="en-US" sz="1200" dirty="0"/>
          </a:p>
          <a:p>
            <a:pPr marL="0" indent="0">
              <a:buFont typeface="Arial" panose="020B0604020202020204" pitchFamily="34" charset="0"/>
              <a:buNone/>
            </a:pPr>
            <a:r>
              <a:rPr lang="en-US" sz="1200" b="1"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Instructor Note:  </a:t>
            </a:r>
            <a:r>
              <a:rPr lang="en-US" sz="1200" b="1" i="1"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Have the class scan the QR code on the slide</a:t>
            </a:r>
            <a:endParaRPr lang="en-US" sz="1000" dirty="0"/>
          </a:p>
        </p:txBody>
      </p:sp>
      <p:sp>
        <p:nvSpPr>
          <p:cNvPr id="4" name="Slide Number Placeholder 3"/>
          <p:cNvSpPr>
            <a:spLocks noGrp="1"/>
          </p:cNvSpPr>
          <p:nvPr>
            <p:ph type="sldNum" sz="quarter" idx="10"/>
          </p:nvPr>
        </p:nvSpPr>
        <p:spPr/>
        <p:txBody>
          <a:bodyPr/>
          <a:lstStyle/>
          <a:p>
            <a:fld id="{959046A0-4F4D-4272-874D-9474BCDE7E84}" type="slidenum">
              <a:rPr lang="en-US" smtClean="0"/>
              <a:t>54</a:t>
            </a:fld>
            <a:endParaRPr lang="en-US" dirty="0"/>
          </a:p>
        </p:txBody>
      </p:sp>
    </p:spTree>
    <p:extLst>
      <p:ext uri="{BB962C8B-B14F-4D97-AF65-F5344CB8AC3E}">
        <p14:creationId xmlns:p14="http://schemas.microsoft.com/office/powerpoint/2010/main" val="404806211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24050" y="269875"/>
            <a:ext cx="3009900" cy="1693863"/>
          </a:xfrm>
        </p:spPr>
      </p:sp>
      <p:sp>
        <p:nvSpPr>
          <p:cNvPr id="3" name="Notes Placeholder 2"/>
          <p:cNvSpPr>
            <a:spLocks noGrp="1"/>
          </p:cNvSpPr>
          <p:nvPr>
            <p:ph type="body" idx="1"/>
          </p:nvPr>
        </p:nvSpPr>
        <p:spPr>
          <a:xfrm>
            <a:off x="341194" y="2074460"/>
            <a:ext cx="6182436" cy="6610753"/>
          </a:xfrm>
        </p:spPr>
        <p:txBody>
          <a:bodyPr/>
          <a:lstStyle/>
          <a:p>
            <a:r>
              <a:rPr lang="en-US" b="1" dirty="0"/>
              <a:t>Additional Commissioner Training</a:t>
            </a:r>
          </a:p>
          <a:p>
            <a:r>
              <a:rPr lang="en-US" dirty="0"/>
              <a:t>These are training opportunities that you should take advantage of whenever you can.  </a:t>
            </a:r>
          </a:p>
          <a:p>
            <a:endParaRPr lang="en-US" dirty="0"/>
          </a:p>
          <a:p>
            <a:pPr marL="171450" lvl="0" indent="-171450">
              <a:buFont typeface="Arial" panose="020B0604020202020204" pitchFamily="34" charset="0"/>
              <a:buChar char="•"/>
              <a:defRPr/>
            </a:pPr>
            <a:r>
              <a:rPr lang="en-US" dirty="0"/>
              <a:t>The Scouting America Learning Management System offers orientation modules to help new commissioners become familiar with the various Scouting programs. They also familiarize new commissioners with the Scouting America organizational structure and the aims and methods of the Scouting program. </a:t>
            </a:r>
            <a:r>
              <a:rPr lang="en-US" kern="1200" dirty="0">
                <a:solidFill>
                  <a:srgbClr val="000000"/>
                </a:solidFill>
                <a:effectLst/>
                <a:ea typeface="Times New Roman" panose="02020603050405020304" pitchFamily="18" charset="0"/>
                <a:cs typeface="Times New Roman" panose="02020603050405020304" pitchFamily="18" charset="0"/>
              </a:rPr>
              <a:t>It would </a:t>
            </a:r>
            <a:r>
              <a:rPr lang="en-US" dirty="0">
                <a:solidFill>
                  <a:srgbClr val="000000"/>
                </a:solidFill>
                <a:ea typeface="Times New Roman" panose="02020603050405020304" pitchFamily="18" charset="0"/>
                <a:cs typeface="Times New Roman" panose="02020603050405020304" pitchFamily="18" charset="0"/>
              </a:rPr>
              <a:t>be helpful if you viewed the modules related to the unit program you will be serving</a:t>
            </a:r>
            <a:r>
              <a:rPr lang="en-US" kern="1200" dirty="0">
                <a:solidFill>
                  <a:srgbClr val="000000"/>
                </a:solidFill>
                <a:effectLst/>
                <a:ea typeface="Times New Roman" panose="02020603050405020304" pitchFamily="18" charset="0"/>
                <a:cs typeface="Times New Roman" panose="02020603050405020304" pitchFamily="18" charset="0"/>
              </a:rPr>
              <a:t>.</a:t>
            </a:r>
            <a:r>
              <a:rPr lang="en-US" dirty="0"/>
              <a:t> </a:t>
            </a:r>
          </a:p>
          <a:p>
            <a:pPr marL="171450" indent="-171450">
              <a:buFont typeface="Arial" panose="020B0604020202020204" pitchFamily="34" charset="0"/>
              <a:buChar char="•"/>
            </a:pPr>
            <a:r>
              <a:rPr lang="en-US" dirty="0"/>
              <a:t>Make every effort to attend your district commissioner’s monthly meeting. He or she usually includes a short training topic to help you serve your units better. There are pre-packaged training packages called Commissioner Moments, designed to meet this need. They can be found at: </a:t>
            </a:r>
            <a:r>
              <a:rPr lang="en-US" dirty="0">
                <a:hlinkClick r:id="" action="ppaction://noaction"/>
              </a:rPr>
              <a:t>Continuing Education | Scouting America</a:t>
            </a:r>
            <a:endParaRPr lang="en-US" dirty="0"/>
          </a:p>
          <a:p>
            <a:pPr marL="171450" marR="0" indent="-171450">
              <a:lnSpc>
                <a:spcPct val="115000"/>
              </a:lnSpc>
              <a:spcAft>
                <a:spcPts val="1000"/>
              </a:spcAft>
              <a:buFont typeface="Arial" panose="020B0604020202020204" pitchFamily="34" charset="0"/>
              <a:buChar char="•"/>
            </a:pPr>
            <a:r>
              <a:rPr lang="en-US" sz="1200" kern="1200" dirty="0">
                <a:solidFill>
                  <a:schemeClr val="tx1"/>
                </a:solidFill>
                <a:effectLst/>
                <a:latin typeface="+mn-lt"/>
                <a:ea typeface="+mn-ea"/>
                <a:cs typeface="+mn-cs"/>
              </a:rPr>
              <a:t>The National Commissioner Service Team conducts monthly virtual national-level Commissioner Confabs on topics of interest to update Council Commissioners on best practices and changes to Commissioner service. These events help equip commissioners to be successful in their local councils and districts. </a:t>
            </a:r>
            <a:endParaRPr lang="en-US" dirty="0"/>
          </a:p>
          <a:p>
            <a:pPr marL="171450" indent="-171450">
              <a:buFont typeface="Arial" panose="020B0604020202020204" pitchFamily="34" charset="0"/>
              <a:buChar char="•"/>
            </a:pPr>
            <a:r>
              <a:rPr lang="en-US" dirty="0"/>
              <a:t>Check to see if your council hosts a College of Commissioner Science. During the College, you will receive advanced commissioner training as you progress from your Bachelor’s degree to the Doctorate of Commissioner Science. The courses offered at a college cover many topics that will help you with almost any situation you face as you serve your units.</a:t>
            </a:r>
          </a:p>
          <a:p>
            <a:pPr marL="171450" indent="-171450">
              <a:buFont typeface="Arial" panose="020B0604020202020204" pitchFamily="34" charset="0"/>
              <a:buChar char="•"/>
            </a:pPr>
            <a:r>
              <a:rPr lang="en-US" dirty="0"/>
              <a:t>Commissioners are first and foremost leaders. If you have not done so, please avail yourself of Scouting America's highest leadership training—Wood Badge. </a:t>
            </a:r>
          </a:p>
          <a:p>
            <a:pPr marL="171450" indent="-171450">
              <a:buFont typeface="Arial" panose="020B0604020202020204" pitchFamily="34" charset="0"/>
              <a:buChar char="•"/>
            </a:pPr>
            <a:r>
              <a:rPr lang="en-US" dirty="0"/>
              <a:t>The Philmont Training Center offers national-level training. During Commissioners’ Week at PTC, conferences feature the latest tools and techniques, discussions, and idea sharing led by a faculty of experienced commissioners.</a:t>
            </a:r>
          </a:p>
          <a:p>
            <a:pPr marL="171450" indent="-171450">
              <a:buFont typeface="Arial" panose="020B0604020202020204" pitchFamily="34" charset="0"/>
              <a:buChar char="•"/>
            </a:pPr>
            <a:r>
              <a:rPr lang="en-US" dirty="0"/>
              <a:t>Impact sessions are weekend training events conducted across the country, both in person and virtually. </a:t>
            </a:r>
          </a:p>
          <a:p>
            <a:endParaRPr lang="en-US" dirty="0"/>
          </a:p>
          <a:p>
            <a:r>
              <a:rPr lang="en-US" dirty="0"/>
              <a:t>Remember that training is a continuous process, and you can always seek help when needed. </a:t>
            </a:r>
          </a:p>
          <a:p>
            <a:endParaRPr lang="en-US" dirty="0"/>
          </a:p>
        </p:txBody>
      </p:sp>
      <p:sp>
        <p:nvSpPr>
          <p:cNvPr id="4" name="Slide Number Placeholder 3"/>
          <p:cNvSpPr>
            <a:spLocks noGrp="1"/>
          </p:cNvSpPr>
          <p:nvPr>
            <p:ph type="sldNum" sz="quarter" idx="10"/>
          </p:nvPr>
        </p:nvSpPr>
        <p:spPr/>
        <p:txBody>
          <a:bodyPr/>
          <a:lstStyle/>
          <a:p>
            <a:fld id="{959046A0-4F4D-4272-874D-9474BCDE7E84}" type="slidenum">
              <a:rPr lang="en-US" smtClean="0"/>
              <a:t>55</a:t>
            </a:fld>
            <a:endParaRPr lang="en-US" dirty="0"/>
          </a:p>
        </p:txBody>
      </p:sp>
    </p:spTree>
    <p:extLst>
      <p:ext uri="{BB962C8B-B14F-4D97-AF65-F5344CB8AC3E}">
        <p14:creationId xmlns:p14="http://schemas.microsoft.com/office/powerpoint/2010/main" val="212016471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24050" y="666750"/>
            <a:ext cx="3009900" cy="1693863"/>
          </a:xfrm>
        </p:spPr>
      </p:sp>
      <p:sp>
        <p:nvSpPr>
          <p:cNvPr id="3" name="Notes Placeholder 2"/>
          <p:cNvSpPr>
            <a:spLocks noGrp="1"/>
          </p:cNvSpPr>
          <p:nvPr>
            <p:ph type="body" idx="1"/>
          </p:nvPr>
        </p:nvSpPr>
        <p:spPr>
          <a:xfrm>
            <a:off x="685800" y="2612693"/>
            <a:ext cx="5486400" cy="5330304"/>
          </a:xfrm>
        </p:spPr>
        <p:txBody>
          <a:bodyPr/>
          <a:lstStyle/>
          <a:p>
            <a:pPr marL="0" marR="0">
              <a:lnSpc>
                <a:spcPct val="115000"/>
              </a:lnSpc>
              <a:spcAft>
                <a:spcPts val="1000"/>
              </a:spcAft>
              <a:buNone/>
            </a:pPr>
            <a:r>
              <a:rPr lang="en-US" b="1" dirty="0">
                <a:effectLst/>
                <a:ea typeface="Calibri" panose="020F0502020204030204" pitchFamily="34" charset="0"/>
                <a:cs typeface="Times New Roman" panose="02020603050405020304" pitchFamily="18" charset="0"/>
              </a:rPr>
              <a:t>Commissioner Webpage</a:t>
            </a:r>
          </a:p>
          <a:p>
            <a:pPr marL="0" marR="0">
              <a:lnSpc>
                <a:spcPct val="115000"/>
              </a:lnSpc>
              <a:spcAft>
                <a:spcPts val="1000"/>
              </a:spcAft>
              <a:buNone/>
            </a:pPr>
            <a:r>
              <a:rPr lang="en-US" dirty="0">
                <a:effectLst/>
                <a:ea typeface="Calibri" panose="020F0502020204030204" pitchFamily="34" charset="0"/>
                <a:cs typeface="Times New Roman" panose="02020603050405020304" pitchFamily="18" charset="0"/>
              </a:rPr>
              <a:t>This shows the Commissioner page on the Scouting America website. </a:t>
            </a:r>
          </a:p>
          <a:p>
            <a:pPr marL="0" marR="0">
              <a:lnSpc>
                <a:spcPct val="115000"/>
              </a:lnSpc>
              <a:spcAft>
                <a:spcPts val="1000"/>
              </a:spcAft>
              <a:buNone/>
            </a:pPr>
            <a:r>
              <a:rPr lang="en-US" dirty="0">
                <a:effectLst/>
                <a:ea typeface="Calibri" panose="020F0502020204030204" pitchFamily="34" charset="0"/>
                <a:cs typeface="Times New Roman" panose="02020603050405020304" pitchFamily="18" charset="0"/>
              </a:rPr>
              <a:t>You are encouraged to visit this site frequently and explore all the information available to you. </a:t>
            </a:r>
          </a:p>
          <a:p>
            <a:pPr marL="0" marR="0">
              <a:lnSpc>
                <a:spcPct val="115000"/>
              </a:lnSpc>
              <a:spcAft>
                <a:spcPts val="1000"/>
              </a:spcAft>
              <a:buNone/>
            </a:pPr>
            <a:r>
              <a:rPr lang="en-US" dirty="0">
                <a:effectLst/>
                <a:ea typeface="Calibri" panose="020F0502020204030204" pitchFamily="34" charset="0"/>
                <a:cs typeface="Times New Roman" panose="02020603050405020304" pitchFamily="18" charset="0"/>
              </a:rPr>
              <a:t>You can scroll down the left-hand column and view all of the topics that are there to help you perform your duties as a council commissioner.</a:t>
            </a:r>
            <a:endParaRPr lang="en-US" dirty="0"/>
          </a:p>
          <a:p>
            <a:r>
              <a:rPr lang="en-US" dirty="0"/>
              <a:t>These topics encompass a wide range of areas, including Commissioner Recruiting, Awards and Recognition, the commissioner newsletter, technology for commissioners, and commissioner manuals and resources, ensuring you have all the necessary tools to excel in your role.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kern="1200" dirty="0">
              <a:solidFill>
                <a:srgbClr val="000000"/>
              </a:solidFill>
              <a:effectLs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kern="1200" dirty="0">
                <a:solidFill>
                  <a:srgbClr val="000000"/>
                </a:solidFill>
                <a:effectLst/>
                <a:ea typeface="Calibri" panose="020F0502020204030204" pitchFamily="34" charset="0"/>
                <a:cs typeface="Times New Roman" panose="02020603050405020304" pitchFamily="18" charset="0"/>
              </a:rPr>
              <a:t>Instructor Note:  </a:t>
            </a:r>
            <a:r>
              <a:rPr lang="en-US" b="1" i="1" kern="1200" dirty="0">
                <a:solidFill>
                  <a:srgbClr val="000000"/>
                </a:solidFill>
                <a:effectLst/>
                <a:ea typeface="Calibri" panose="020F0502020204030204" pitchFamily="34" charset="0"/>
                <a:cs typeface="Times New Roman" panose="02020603050405020304" pitchFamily="18" charset="0"/>
              </a:rPr>
              <a:t>Have the class scan the QR code on the slide</a:t>
            </a:r>
            <a:endParaRPr lang="en-US" dirty="0"/>
          </a:p>
          <a:p>
            <a:endParaRPr lang="en-US" dirty="0"/>
          </a:p>
          <a:p>
            <a:r>
              <a:rPr lang="en-US" dirty="0"/>
              <a:t>You are encouraged to visit this site regularly and review all the available information. </a:t>
            </a:r>
            <a:endParaRPr lang="en-US" dirty="0">
              <a:effectLst/>
              <a:ea typeface="Calibri" panose="020F0502020204030204" pitchFamily="34" charset="0"/>
              <a:cs typeface="Times New Roman" panose="02020603050405020304" pitchFamily="18" charset="0"/>
            </a:endParaRPr>
          </a:p>
          <a:p>
            <a:pPr marL="0" marR="0">
              <a:lnSpc>
                <a:spcPct val="115000"/>
              </a:lnSpc>
              <a:spcAft>
                <a:spcPts val="1000"/>
              </a:spcAft>
              <a:buNone/>
            </a:pPr>
            <a:endParaRPr lang="en-US" dirty="0">
              <a:effectLst/>
              <a:ea typeface="Calibri" panose="020F0502020204030204" pitchFamily="34" charset="0"/>
              <a:cs typeface="Arial" panose="020B0604020202020204" pitchFamily="34" charset="0"/>
            </a:endParaRPr>
          </a:p>
          <a:p>
            <a:pPr marL="0" marR="0">
              <a:lnSpc>
                <a:spcPct val="115000"/>
              </a:lnSpc>
              <a:spcAft>
                <a:spcPts val="1000"/>
              </a:spcAft>
              <a:buNone/>
            </a:pPr>
            <a:r>
              <a:rPr lang="en-US" dirty="0">
                <a:effectLst/>
                <a:ea typeface="Calibri" panose="020F0502020204030204" pitchFamily="34" charset="0"/>
                <a:cs typeface="Arial" panose="020B0604020202020204" pitchFamily="34" charset="0"/>
              </a:rPr>
              <a:t>The national council’s website offers a wealth of information of value to council commissioners. Of particular interest is the information available at </a:t>
            </a:r>
            <a:endParaRPr lang="en-US" dirty="0">
              <a:effectLst/>
              <a:ea typeface="Calibri" panose="020F0502020204030204" pitchFamily="34" charset="0"/>
              <a:cs typeface="Times New Roman" panose="02020603050405020304" pitchFamily="18" charset="0"/>
            </a:endParaRPr>
          </a:p>
          <a:p>
            <a:pPr marL="0" marR="0">
              <a:lnSpc>
                <a:spcPct val="115000"/>
              </a:lnSpc>
              <a:spcAft>
                <a:spcPts val="1000"/>
              </a:spcAft>
              <a:buNone/>
            </a:pPr>
            <a:r>
              <a:rPr lang="en-US" u="sng" dirty="0">
                <a:solidFill>
                  <a:srgbClr val="0000FF"/>
                </a:solidFill>
                <a:effectLst/>
                <a:ea typeface="Calibri" panose="020F0502020204030204" pitchFamily="34" charset="0"/>
                <a:cs typeface="Times New Roman" panose="02020603050405020304" pitchFamily="18" charset="0"/>
                <a:hlinkClick r:id="rId3"/>
              </a:rPr>
              <a:t>https://www.scouting.org/commissioners/manuals/</a:t>
            </a:r>
            <a:endParaRPr lang="en-US" dirty="0">
              <a:effectLst/>
              <a:ea typeface="Calibri" panose="020F0502020204030204" pitchFamily="34" charset="0"/>
              <a:cs typeface="Times New Roman" panose="02020603050405020304" pitchFamily="18" charset="0"/>
            </a:endParaRPr>
          </a:p>
          <a:p>
            <a:pPr marL="0" marR="0">
              <a:lnSpc>
                <a:spcPct val="115000"/>
              </a:lnSpc>
              <a:spcAft>
                <a:spcPts val="1000"/>
              </a:spcAft>
              <a:buNone/>
            </a:pPr>
            <a:r>
              <a:rPr lang="en-US" dirty="0">
                <a:effectLst/>
                <a:ea typeface="Calibri" panose="020F0502020204030204" pitchFamily="34" charset="0"/>
                <a:cs typeface="Arial" panose="020B0604020202020204" pitchFamily="34" charset="0"/>
              </a:rPr>
              <a:t> </a:t>
            </a:r>
            <a:endParaRPr lang="en-US" strike="sngStrike" baseline="0" dirty="0">
              <a:effectLst/>
              <a:ea typeface="Calibri" panose="020F0502020204030204" pitchFamily="34" charset="0"/>
              <a:cs typeface="Times New Roman" panose="02020603050405020304" pitchFamily="18" charset="0"/>
            </a:endParaRPr>
          </a:p>
          <a:p>
            <a:pPr marL="0" marR="0">
              <a:lnSpc>
                <a:spcPct val="115000"/>
              </a:lnSpc>
              <a:spcAft>
                <a:spcPts val="1000"/>
              </a:spcAft>
            </a:pPr>
            <a:r>
              <a:rPr lang="en-US" dirty="0">
                <a:effectLst/>
                <a:ea typeface="Calibri" panose="020F0502020204030204" pitchFamily="34" charset="0"/>
                <a:cs typeface="Times New Roman" panose="02020603050405020304" pitchFamily="18" charset="0"/>
              </a:rPr>
              <a:t> </a:t>
            </a:r>
          </a:p>
        </p:txBody>
      </p:sp>
      <p:sp>
        <p:nvSpPr>
          <p:cNvPr id="4" name="Slide Number Placeholder 3"/>
          <p:cNvSpPr>
            <a:spLocks noGrp="1"/>
          </p:cNvSpPr>
          <p:nvPr>
            <p:ph type="sldNum" sz="quarter" idx="5"/>
          </p:nvPr>
        </p:nvSpPr>
        <p:spPr/>
        <p:txBody>
          <a:bodyPr/>
          <a:lstStyle/>
          <a:p>
            <a:fld id="{14291AA4-A2DD-4BC1-BADB-D354EB139AA1}" type="slidenum">
              <a:rPr lang="en-US" smtClean="0"/>
              <a:t>56</a:t>
            </a:fld>
            <a:endParaRPr lang="en-US"/>
          </a:p>
        </p:txBody>
      </p:sp>
    </p:spTree>
    <p:extLst>
      <p:ext uri="{BB962C8B-B14F-4D97-AF65-F5344CB8AC3E}">
        <p14:creationId xmlns:p14="http://schemas.microsoft.com/office/powerpoint/2010/main" val="427854186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24050" y="666750"/>
            <a:ext cx="3009900" cy="1693863"/>
          </a:xfrm>
        </p:spPr>
      </p:sp>
      <p:sp>
        <p:nvSpPr>
          <p:cNvPr id="3" name="Notes Placeholder 2"/>
          <p:cNvSpPr>
            <a:spLocks noGrp="1"/>
          </p:cNvSpPr>
          <p:nvPr>
            <p:ph type="body" idx="1"/>
          </p:nvPr>
        </p:nvSpPr>
        <p:spPr>
          <a:xfrm>
            <a:off x="685800" y="2899296"/>
            <a:ext cx="5486400" cy="3600450"/>
          </a:xfrm>
        </p:spPr>
        <p:txBody>
          <a:bodyPr/>
          <a:lstStyle/>
          <a:p>
            <a:r>
              <a:rPr lang="en-US" dirty="0"/>
              <a:t>Commissioner manuals consist of a series of PDF documents, outlined on this page.  Each manual module has several subtopics within the document.  There is no provision for printing the information in book form.  This format provides commissioners the opportunity to create their own hard copy book or an eBook for tablet, phone, or other digital devices. </a:t>
            </a:r>
          </a:p>
          <a:p>
            <a:endParaRPr lang="en-US" dirty="0"/>
          </a:p>
          <a:p>
            <a:r>
              <a:rPr lang="en-US" dirty="0"/>
              <a:t>These resources are also available through the mobile apps. The modules are periodically updated as new information becomes available. Check them regularly. </a:t>
            </a:r>
          </a:p>
          <a:p>
            <a:endParaRPr lang="en-US" sz="1300" dirty="0"/>
          </a:p>
        </p:txBody>
      </p:sp>
      <p:sp>
        <p:nvSpPr>
          <p:cNvPr id="4" name="Slide Number Placeholder 3"/>
          <p:cNvSpPr>
            <a:spLocks noGrp="1"/>
          </p:cNvSpPr>
          <p:nvPr>
            <p:ph type="sldNum" sz="quarter" idx="10"/>
          </p:nvPr>
        </p:nvSpPr>
        <p:spPr/>
        <p:txBody>
          <a:bodyPr/>
          <a:lstStyle/>
          <a:p>
            <a:fld id="{959046A0-4F4D-4272-874D-9474BCDE7E84}" type="slidenum">
              <a:rPr lang="en-US" smtClean="0"/>
              <a:t>57</a:t>
            </a:fld>
            <a:endParaRPr lang="en-US"/>
          </a:p>
        </p:txBody>
      </p:sp>
    </p:spTree>
    <p:extLst>
      <p:ext uri="{BB962C8B-B14F-4D97-AF65-F5344CB8AC3E}">
        <p14:creationId xmlns:p14="http://schemas.microsoft.com/office/powerpoint/2010/main" val="284037926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65350" y="473075"/>
            <a:ext cx="2984500" cy="1679575"/>
          </a:xfrm>
        </p:spPr>
      </p:sp>
      <p:sp>
        <p:nvSpPr>
          <p:cNvPr id="3" name="Notes Placeholder 2"/>
          <p:cNvSpPr>
            <a:spLocks noGrp="1"/>
          </p:cNvSpPr>
          <p:nvPr>
            <p:ph type="body" idx="1"/>
          </p:nvPr>
        </p:nvSpPr>
        <p:spPr>
          <a:xfrm>
            <a:off x="437577" y="2349049"/>
            <a:ext cx="6043434" cy="6388746"/>
          </a:xfrm>
        </p:spPr>
        <p:txBody>
          <a:bodyPr/>
          <a:lstStyle/>
          <a:p>
            <a:pPr marR="635"/>
            <a:r>
              <a:rPr lang="en-US" b="1" dirty="0">
                <a:effectLst/>
                <a:ea typeface="Times New Roman" panose="02020603050405020304" pitchFamily="18" charset="0"/>
              </a:rPr>
              <a:t>Other Commissioner Resources</a:t>
            </a:r>
          </a:p>
          <a:p>
            <a:pPr marR="635"/>
            <a:r>
              <a:rPr lang="en-US" dirty="0">
                <a:effectLst/>
                <a:ea typeface="Times New Roman" panose="02020603050405020304" pitchFamily="18" charset="0"/>
              </a:rPr>
              <a:t>Building sustainable units requires </a:t>
            </a:r>
            <a:r>
              <a:rPr lang="en-US" dirty="0">
                <a:ea typeface="Times New Roman" panose="02020603050405020304" pitchFamily="18" charset="0"/>
              </a:rPr>
              <a:t>thoughtful planning, thorough study, and a significant investment of time and resources</a:t>
            </a:r>
            <a:r>
              <a:rPr lang="en-US" dirty="0">
                <a:effectLst/>
                <a:ea typeface="Times New Roman" panose="02020603050405020304" pitchFamily="18" charset="0"/>
              </a:rPr>
              <a:t>.  </a:t>
            </a:r>
          </a:p>
          <a:p>
            <a:pPr marL="0" marR="635">
              <a:spcBef>
                <a:spcPts val="0"/>
              </a:spcBef>
              <a:spcAft>
                <a:spcPts val="0"/>
              </a:spcAft>
            </a:pPr>
            <a:endParaRPr lang="en-US" dirty="0">
              <a:effectLst/>
              <a:ea typeface="Times New Roman" panose="02020603050405020304" pitchFamily="18" charset="0"/>
            </a:endParaRPr>
          </a:p>
          <a:p>
            <a:pPr marL="0" marR="635" lvl="0" indent="0" algn="l" defTabSz="914400" rtl="0" eaLnBrk="1" fontAlgn="auto" latinLnBrk="0" hangingPunct="1">
              <a:lnSpc>
                <a:spcPct val="100000"/>
              </a:lnSpc>
              <a:spcBef>
                <a:spcPts val="0"/>
              </a:spcBef>
              <a:spcAft>
                <a:spcPts val="0"/>
              </a:spcAft>
              <a:buClrTx/>
              <a:buSzTx/>
              <a:buFontTx/>
              <a:buNone/>
              <a:tabLst/>
              <a:defRPr/>
            </a:pPr>
            <a:r>
              <a:rPr lang="en-US" dirty="0">
                <a:effectLst/>
                <a:ea typeface="Times New Roman" panose="02020603050405020304" pitchFamily="18" charset="0"/>
              </a:rPr>
              <a:t>The </a:t>
            </a:r>
            <a:r>
              <a:rPr lang="en-US" b="1" i="1" dirty="0">
                <a:effectLst/>
                <a:ea typeface="Times New Roman" panose="02020603050405020304" pitchFamily="18" charset="0"/>
              </a:rPr>
              <a:t>Guide to Safe Scouting</a:t>
            </a:r>
            <a:r>
              <a:rPr lang="en-US" dirty="0">
                <a:effectLst/>
                <a:ea typeface="Times New Roman" panose="02020603050405020304" pitchFamily="18" charset="0"/>
              </a:rPr>
              <a:t> is available for download from the national website. It's a resource that should be in every commissioner’s library. Familiarity with its contents will enable you to guide better and advise your units. </a:t>
            </a:r>
            <a:r>
              <a:rPr lang="en-US" b="1" i="1" dirty="0">
                <a:effectLst/>
                <a:ea typeface="Times New Roman" panose="02020603050405020304" pitchFamily="18" charset="0"/>
              </a:rPr>
              <a:t>The Guide to Safe Scouting </a:t>
            </a:r>
            <a:r>
              <a:rPr lang="en-US" dirty="0">
                <a:effectLst/>
                <a:ea typeface="Times New Roman" panose="02020603050405020304" pitchFamily="18" charset="0"/>
              </a:rPr>
              <a:t>is updated regularly. Ensure that your units are using the latest version.</a:t>
            </a:r>
          </a:p>
          <a:p>
            <a:pPr marL="0" marR="635">
              <a:spcBef>
                <a:spcPts val="0"/>
              </a:spcBef>
              <a:spcAft>
                <a:spcPts val="0"/>
              </a:spcAft>
            </a:pPr>
            <a:endParaRPr lang="en-US" dirty="0">
              <a:effectLst/>
              <a:ea typeface="Times New Roman" panose="02020603050405020304" pitchFamily="18" charset="0"/>
            </a:endParaRPr>
          </a:p>
          <a:p>
            <a:pPr marL="0" marR="635">
              <a:spcBef>
                <a:spcPts val="0"/>
              </a:spcBef>
              <a:spcAft>
                <a:spcPts val="0"/>
              </a:spcAft>
            </a:pPr>
            <a:r>
              <a:rPr lang="en-US" dirty="0">
                <a:hlinkClick r:id="rId3"/>
              </a:rPr>
              <a:t>Online Version | Scouting America</a:t>
            </a:r>
            <a:endParaRPr lang="en-US" dirty="0">
              <a:effectLst/>
              <a:ea typeface="Times New Roman" panose="02020603050405020304" pitchFamily="18" charset="0"/>
            </a:endParaRPr>
          </a:p>
          <a:p>
            <a:pPr marL="0" marR="0">
              <a:lnSpc>
                <a:spcPct val="105000"/>
              </a:lnSpc>
              <a:spcBef>
                <a:spcPts val="0"/>
              </a:spcBef>
              <a:spcAft>
                <a:spcPts val="5"/>
              </a:spcAft>
            </a:pPr>
            <a:r>
              <a:rPr lang="en-US" dirty="0">
                <a:effectLst/>
                <a:ea typeface="Times New Roman" panose="02020603050405020304" pitchFamily="18" charset="0"/>
              </a:rPr>
              <a:t> </a:t>
            </a:r>
          </a:p>
          <a:p>
            <a:pPr marL="0" marR="0">
              <a:lnSpc>
                <a:spcPct val="105000"/>
              </a:lnSpc>
              <a:spcBef>
                <a:spcPts val="0"/>
              </a:spcBef>
              <a:spcAft>
                <a:spcPts val="5"/>
              </a:spcAft>
            </a:pPr>
            <a:r>
              <a:rPr lang="en-US" u="sng" dirty="0">
                <a:effectLst/>
                <a:uFill>
                  <a:solidFill>
                    <a:srgbClr val="000000"/>
                  </a:solidFill>
                </a:uFill>
                <a:ea typeface="Times New Roman" panose="02020603050405020304" pitchFamily="18" charset="0"/>
              </a:rPr>
              <a:t>www.scouting.org/commissioners/manuals</a:t>
            </a:r>
            <a:r>
              <a:rPr lang="en-US" dirty="0">
                <a:effectLst/>
                <a:ea typeface="Times New Roman" panose="02020603050405020304" pitchFamily="18" charset="0"/>
              </a:rPr>
              <a:t>.</a:t>
            </a:r>
          </a:p>
          <a:p>
            <a:pPr marL="0" marR="635">
              <a:spcBef>
                <a:spcPts val="0"/>
              </a:spcBef>
              <a:spcAft>
                <a:spcPts val="0"/>
              </a:spcAft>
            </a:pPr>
            <a:r>
              <a:rPr lang="en-US" dirty="0">
                <a:effectLst/>
                <a:ea typeface="Times New Roman" panose="02020603050405020304" pitchFamily="18" charset="0"/>
              </a:rPr>
              <a:t> </a:t>
            </a:r>
          </a:p>
          <a:p>
            <a:pPr marR="635" lvl="0">
              <a:defRPr/>
            </a:pPr>
            <a:r>
              <a:rPr lang="en-US" u="none" dirty="0"/>
              <a:t>An additional resource, </a:t>
            </a:r>
            <a:r>
              <a:rPr lang="en-US" dirty="0"/>
              <a:t>typically provided by your Scout executive to all new Executive Board Members, is the Scouting America publication entitled "Orientation Guide for Council Officers and Executive Board Members."</a:t>
            </a:r>
            <a:endParaRPr lang="en-US" u="none" dirty="0"/>
          </a:p>
          <a:p>
            <a:pPr marL="0" marR="635" lvl="0" indent="0" algn="l" defTabSz="914400" rtl="0" eaLnBrk="1" fontAlgn="auto" latinLnBrk="0" hangingPunct="1">
              <a:lnSpc>
                <a:spcPct val="100000"/>
              </a:lnSpc>
              <a:spcBef>
                <a:spcPts val="0"/>
              </a:spcBef>
              <a:spcAft>
                <a:spcPts val="0"/>
              </a:spcAft>
              <a:buClrTx/>
              <a:buSzTx/>
              <a:buFontTx/>
              <a:buNone/>
              <a:tabLst/>
              <a:defRPr/>
            </a:pPr>
            <a:endParaRPr lang="en-US" u="none" dirty="0"/>
          </a:p>
          <a:p>
            <a:pPr marL="0" marR="635" lvl="0" indent="0" algn="l" defTabSz="914400" rtl="0" eaLnBrk="1" fontAlgn="auto" latinLnBrk="0" hangingPunct="1">
              <a:lnSpc>
                <a:spcPct val="100000"/>
              </a:lnSpc>
              <a:spcBef>
                <a:spcPts val="0"/>
              </a:spcBef>
              <a:spcAft>
                <a:spcPts val="0"/>
              </a:spcAft>
              <a:buClrTx/>
              <a:buSzTx/>
              <a:buFontTx/>
              <a:buNone/>
              <a:tabLst/>
              <a:defRPr/>
            </a:pPr>
            <a:r>
              <a:rPr lang="en-US" u="none" dirty="0"/>
              <a:t>The most current edition (2010) is found at  </a:t>
            </a:r>
            <a:r>
              <a:rPr lang="en-US" dirty="0">
                <a:hlinkClick r:id="rId4"/>
              </a:rPr>
              <a:t>33161.pdf</a:t>
            </a:r>
            <a:endParaRPr lang="en-US" dirty="0">
              <a:effectLst/>
              <a:ea typeface="Times New Roman" panose="02020603050405020304" pitchFamily="18" charset="0"/>
            </a:endParaRPr>
          </a:p>
          <a:p>
            <a:endParaRPr lang="en-US" dirty="0"/>
          </a:p>
        </p:txBody>
      </p:sp>
      <p:sp>
        <p:nvSpPr>
          <p:cNvPr id="4" name="Slide Number Placeholder 3"/>
          <p:cNvSpPr>
            <a:spLocks noGrp="1"/>
          </p:cNvSpPr>
          <p:nvPr>
            <p:ph type="sldNum" sz="quarter" idx="10"/>
          </p:nvPr>
        </p:nvSpPr>
        <p:spPr/>
        <p:txBody>
          <a:bodyPr/>
          <a:lstStyle/>
          <a:p>
            <a:fld id="{DA7A8B34-86D4-4F8B-A1CA-5DBA74FCC58A}" type="slidenum">
              <a:rPr lang="en-US" smtClean="0"/>
              <a:t>58</a:t>
            </a:fld>
            <a:endParaRPr lang="en-US"/>
          </a:p>
        </p:txBody>
      </p:sp>
    </p:spTree>
    <p:extLst>
      <p:ext uri="{BB962C8B-B14F-4D97-AF65-F5344CB8AC3E}">
        <p14:creationId xmlns:p14="http://schemas.microsoft.com/office/powerpoint/2010/main" val="344768162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24050" y="666750"/>
            <a:ext cx="3009900" cy="1693863"/>
          </a:xfrm>
        </p:spPr>
      </p:sp>
      <p:sp>
        <p:nvSpPr>
          <p:cNvPr id="3" name="Notes Placeholder 2"/>
          <p:cNvSpPr>
            <a:spLocks noGrp="1"/>
          </p:cNvSpPr>
          <p:nvPr>
            <p:ph type="body" idx="1"/>
          </p:nvPr>
        </p:nvSpPr>
        <p:spPr>
          <a:xfrm>
            <a:off x="781334" y="3182938"/>
            <a:ext cx="5486400" cy="3600450"/>
          </a:xfrm>
        </p:spPr>
        <p:txBody>
          <a:bodyPr/>
          <a:lstStyle/>
          <a:p>
            <a:pPr marL="0" marR="0" indent="-6350">
              <a:lnSpc>
                <a:spcPct val="105000"/>
              </a:lnSpc>
              <a:spcBef>
                <a:spcPts val="0"/>
              </a:spcBef>
              <a:spcAft>
                <a:spcPts val="5"/>
              </a:spcAft>
            </a:pPr>
            <a:r>
              <a:rPr lang="en-US" b="1" dirty="0">
                <a:solidFill>
                  <a:srgbClr val="212121"/>
                </a:solidFill>
                <a:effectLst/>
                <a:ea typeface="Times New Roman" panose="02020603050405020304" pitchFamily="18" charset="0"/>
              </a:rPr>
              <a:t>Council Service Territory Commissioner</a:t>
            </a:r>
          </a:p>
          <a:p>
            <a:pPr marL="0" marR="0" indent="-6350">
              <a:lnSpc>
                <a:spcPct val="105000"/>
              </a:lnSpc>
              <a:spcBef>
                <a:spcPts val="0"/>
              </a:spcBef>
              <a:spcAft>
                <a:spcPts val="5"/>
              </a:spcAft>
            </a:pPr>
            <a:r>
              <a:rPr lang="en-US" dirty="0">
                <a:solidFill>
                  <a:srgbClr val="212121"/>
                </a:solidFill>
                <a:effectLst/>
                <a:ea typeface="Times New Roman" panose="02020603050405020304" pitchFamily="18" charset="0"/>
              </a:rPr>
              <a:t>As council commissioner, you need to know where to turn for assistance, including the Council Service Territory Commissioner and the National Commissioner Service Team.</a:t>
            </a:r>
            <a:r>
              <a:rPr lang="en-US" dirty="0">
                <a:effectLst/>
                <a:ea typeface="Times New Roman" panose="02020603050405020304" pitchFamily="18" charset="0"/>
              </a:rPr>
              <a:t> </a:t>
            </a:r>
          </a:p>
          <a:p>
            <a:pPr marL="0" marR="0">
              <a:spcBef>
                <a:spcPts val="0"/>
              </a:spcBef>
              <a:spcAft>
                <a:spcPts val="0"/>
              </a:spcAft>
            </a:pPr>
            <a:r>
              <a:rPr lang="en-US" dirty="0">
                <a:effectLst/>
                <a:ea typeface="Times New Roman" panose="02020603050405020304" pitchFamily="18" charset="0"/>
              </a:rPr>
              <a:t> </a:t>
            </a:r>
          </a:p>
        </p:txBody>
      </p:sp>
      <p:sp>
        <p:nvSpPr>
          <p:cNvPr id="4" name="Slide Number Placeholder 3"/>
          <p:cNvSpPr>
            <a:spLocks noGrp="1"/>
          </p:cNvSpPr>
          <p:nvPr>
            <p:ph type="sldNum" sz="quarter" idx="5"/>
          </p:nvPr>
        </p:nvSpPr>
        <p:spPr/>
        <p:txBody>
          <a:bodyPr/>
          <a:lstStyle/>
          <a:p>
            <a:fld id="{14291AA4-A2DD-4BC1-BADB-D354EB139AA1}" type="slidenum">
              <a:rPr lang="en-US" smtClean="0"/>
              <a:t>59</a:t>
            </a:fld>
            <a:endParaRPr lang="en-US"/>
          </a:p>
        </p:txBody>
      </p:sp>
    </p:spTree>
    <p:extLst>
      <p:ext uri="{BB962C8B-B14F-4D97-AF65-F5344CB8AC3E}">
        <p14:creationId xmlns:p14="http://schemas.microsoft.com/office/powerpoint/2010/main" val="19339097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a:xfrm>
            <a:off x="2287588" y="382588"/>
            <a:ext cx="2389187" cy="1792287"/>
          </a:xfrm>
          <a:ln/>
        </p:spPr>
      </p:sp>
      <p:sp>
        <p:nvSpPr>
          <p:cNvPr id="12291" name="Notes Placeholder 2"/>
          <p:cNvSpPr>
            <a:spLocks noGrp="1"/>
          </p:cNvSpPr>
          <p:nvPr>
            <p:ph type="body" idx="1"/>
          </p:nvPr>
        </p:nvSpPr>
        <p:spPr>
          <a:xfrm>
            <a:off x="650445" y="2174875"/>
            <a:ext cx="6014309" cy="6803114"/>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a:spcBef>
                <a:spcPts val="0"/>
              </a:spcBef>
              <a:spcAft>
                <a:spcPts val="0"/>
              </a:spcAft>
            </a:pPr>
            <a:r>
              <a:rPr lang="en-US" b="1" kern="1200" dirty="0">
                <a:solidFill>
                  <a:srgbClr val="000000"/>
                </a:solidFill>
                <a:effectLst/>
                <a:ea typeface="Times New Roman" panose="02020603050405020304" pitchFamily="18" charset="0"/>
                <a:cs typeface="Times New Roman" panose="02020603050405020304" pitchFamily="18" charset="0"/>
              </a:rPr>
              <a:t>Commissioner Culture</a:t>
            </a:r>
          </a:p>
          <a:p>
            <a:pPr marL="0" marR="0">
              <a:spcBef>
                <a:spcPts val="0"/>
              </a:spcBef>
              <a:spcAft>
                <a:spcPts val="0"/>
              </a:spcAft>
            </a:pPr>
            <a:r>
              <a:rPr lang="en-US" b="1" kern="1200" dirty="0">
                <a:solidFill>
                  <a:srgbClr val="000000"/>
                </a:solidFill>
                <a:effectLst/>
                <a:ea typeface="Times New Roman" panose="02020603050405020304" pitchFamily="18" charset="0"/>
                <a:cs typeface="Times New Roman" panose="02020603050405020304" pitchFamily="18" charset="0"/>
              </a:rPr>
              <a:t>Be the Heart:</a:t>
            </a:r>
            <a:r>
              <a:rPr lang="en-US" kern="1200" dirty="0">
                <a:solidFill>
                  <a:srgbClr val="000000"/>
                </a:solidFill>
                <a:effectLst/>
                <a:ea typeface="Times New Roman" panose="02020603050405020304" pitchFamily="18" charset="0"/>
                <a:cs typeface="Times New Roman" panose="02020603050405020304" pitchFamily="18" charset="0"/>
              </a:rPr>
              <a:t> Scouting’s units are its heart; its success depends on them; they deliver its programs to youth. Commissioners support unit leaders in developing a safe, welcoming environment and delivering Scouting’s programs effectively. We exist to support Scouting’s heart.</a:t>
            </a:r>
            <a:endParaRPr lang="en-US" dirty="0">
              <a:effectLst/>
              <a:ea typeface="Times New Roman" panose="02020603050405020304" pitchFamily="18" charset="0"/>
            </a:endParaRPr>
          </a:p>
          <a:p>
            <a:pPr marL="0" marR="0">
              <a:spcBef>
                <a:spcPts val="0"/>
              </a:spcBef>
              <a:spcAft>
                <a:spcPts val="0"/>
              </a:spcAft>
            </a:pPr>
            <a:r>
              <a:rPr lang="en-US" b="1" kern="1200" dirty="0">
                <a:solidFill>
                  <a:srgbClr val="000000"/>
                </a:solidFill>
                <a:effectLst/>
                <a:ea typeface="Times New Roman" panose="02020603050405020304" pitchFamily="18" charset="0"/>
                <a:cs typeface="Times New Roman" panose="02020603050405020304" pitchFamily="18" charset="0"/>
              </a:rPr>
              <a:t>Build Relationships:</a:t>
            </a:r>
            <a:r>
              <a:rPr lang="en-US" kern="1200" dirty="0">
                <a:solidFill>
                  <a:srgbClr val="000000"/>
                </a:solidFill>
                <a:effectLst/>
                <a:ea typeface="Times New Roman" panose="02020603050405020304" pitchFamily="18" charset="0"/>
                <a:cs typeface="Times New Roman" panose="02020603050405020304" pitchFamily="18" charset="0"/>
              </a:rPr>
              <a:t> Commissioners must develop relationships with unit leaders we serve based on mutual respect, candor, and trust. Without that, the communication and collaboration required to support units effectively are impossible.</a:t>
            </a:r>
            <a:endParaRPr lang="en-US" dirty="0">
              <a:effectLst/>
              <a:ea typeface="Times New Roman" panose="02020603050405020304" pitchFamily="18" charset="0"/>
            </a:endParaRPr>
          </a:p>
          <a:p>
            <a:pPr marL="0" marR="0">
              <a:spcBef>
                <a:spcPts val="0"/>
              </a:spcBef>
              <a:spcAft>
                <a:spcPts val="0"/>
              </a:spcAft>
            </a:pPr>
            <a:r>
              <a:rPr lang="en-US" b="1" kern="1200" dirty="0">
                <a:solidFill>
                  <a:srgbClr val="000000"/>
                </a:solidFill>
                <a:effectLst/>
                <a:ea typeface="Times New Roman" panose="02020603050405020304" pitchFamily="18" charset="0"/>
                <a:cs typeface="Times New Roman" panose="02020603050405020304" pitchFamily="18" charset="0"/>
              </a:rPr>
              <a:t>Change Lives:</a:t>
            </a:r>
            <a:r>
              <a:rPr lang="en-US" kern="1200" dirty="0">
                <a:solidFill>
                  <a:srgbClr val="000000"/>
                </a:solidFill>
                <a:effectLst/>
                <a:ea typeface="Times New Roman" panose="02020603050405020304" pitchFamily="18" charset="0"/>
                <a:cs typeface="Times New Roman" panose="02020603050405020304" pitchFamily="18" charset="0"/>
              </a:rPr>
              <a:t> Scouting changes lives – of the youth it serves and the adults who support it (both volunteers </a:t>
            </a:r>
            <a:r>
              <a:rPr lang="en-US" i="1" kern="1200" dirty="0">
                <a:solidFill>
                  <a:srgbClr val="000000"/>
                </a:solidFill>
                <a:effectLst/>
                <a:ea typeface="Times New Roman" panose="02020603050405020304" pitchFamily="18" charset="0"/>
                <a:cs typeface="Times New Roman" panose="02020603050405020304" pitchFamily="18" charset="0"/>
              </a:rPr>
              <a:t>and</a:t>
            </a:r>
            <a:r>
              <a:rPr lang="en-US" kern="1200" dirty="0">
                <a:solidFill>
                  <a:srgbClr val="000000"/>
                </a:solidFill>
                <a:effectLst/>
                <a:ea typeface="Times New Roman" panose="02020603050405020304" pitchFamily="18" charset="0"/>
                <a:cs typeface="Times New Roman" panose="02020603050405020304" pitchFamily="18" charset="0"/>
              </a:rPr>
              <a:t> professionals). As they adopt Scouting’s values, they become engaged citizens who strengthen our communities, nation, and world.</a:t>
            </a:r>
            <a:endParaRPr lang="en-US" dirty="0">
              <a:effectLst/>
              <a:ea typeface="Times New Roman" panose="02020603050405020304" pitchFamily="18" charset="0"/>
            </a:endParaRPr>
          </a:p>
          <a:p>
            <a:endParaRPr lang="en-US" altLang="en-US" dirty="0">
              <a:latin typeface="Arial" panose="020B0604020202020204" pitchFamily="34" charset="0"/>
              <a:ea typeface="ヒラギノ角ゴ Pro W3"/>
              <a:cs typeface="Arial" panose="020B0604020202020204" pitchFamily="34" charset="0"/>
            </a:endParaRPr>
          </a:p>
        </p:txBody>
      </p:sp>
    </p:spTree>
    <p:extLst>
      <p:ext uri="{BB962C8B-B14F-4D97-AF65-F5344CB8AC3E}">
        <p14:creationId xmlns:p14="http://schemas.microsoft.com/office/powerpoint/2010/main" val="226519210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24050" y="666750"/>
            <a:ext cx="3009900" cy="1693863"/>
          </a:xfrm>
        </p:spPr>
      </p:sp>
      <p:sp>
        <p:nvSpPr>
          <p:cNvPr id="3" name="Notes Placeholder 2"/>
          <p:cNvSpPr>
            <a:spLocks noGrp="1"/>
          </p:cNvSpPr>
          <p:nvPr>
            <p:ph type="body" idx="1"/>
          </p:nvPr>
        </p:nvSpPr>
        <p:spPr>
          <a:xfrm>
            <a:off x="685800" y="2885648"/>
            <a:ext cx="5486400" cy="3600450"/>
          </a:xfrm>
        </p:spPr>
        <p:txBody>
          <a:bodyPr/>
          <a:lstStyle/>
          <a:p>
            <a:r>
              <a:rPr lang="en-US" b="1" kern="1200" dirty="0">
                <a:solidFill>
                  <a:srgbClr val="000000"/>
                </a:solidFill>
                <a:effectLst/>
                <a:ea typeface="Calibri" panose="020F0502020204030204" pitchFamily="34" charset="0"/>
              </a:rPr>
              <a:t>Council Service Territories</a:t>
            </a:r>
          </a:p>
          <a:p>
            <a:r>
              <a:rPr lang="en-US" kern="1200" dirty="0">
                <a:solidFill>
                  <a:srgbClr val="000000"/>
                </a:solidFill>
                <a:effectLst/>
                <a:ea typeface="Calibri" panose="020F0502020204030204" pitchFamily="34" charset="0"/>
              </a:rPr>
              <a:t>There is </a:t>
            </a:r>
            <a:r>
              <a:rPr lang="en-US" dirty="0">
                <a:solidFill>
                  <a:srgbClr val="000000"/>
                </a:solidFill>
                <a:ea typeface="Calibri" panose="020F0502020204030204" pitchFamily="34" charset="0"/>
              </a:rPr>
              <a:t>an intermediate organization between local councils and the National Council, known as</a:t>
            </a:r>
            <a:r>
              <a:rPr lang="en-US" kern="1200" dirty="0">
                <a:solidFill>
                  <a:srgbClr val="000000"/>
                </a:solidFill>
                <a:effectLst/>
                <a:ea typeface="Calibri" panose="020F0502020204030204" pitchFamily="34" charset="0"/>
              </a:rPr>
              <a:t> the Council Service Territory (CST). Scouting America has fourteen (14) CSTs, each with approximately the same number of councils.  </a:t>
            </a:r>
            <a:endParaRPr lang="en-US" dirty="0">
              <a:effectLst/>
              <a:ea typeface="Times New Roman" panose="02020603050405020304" pitchFamily="18" charset="0"/>
            </a:endParaRPr>
          </a:p>
          <a:p>
            <a:pPr marL="0" marR="0">
              <a:spcBef>
                <a:spcPts val="0"/>
              </a:spcBef>
              <a:spcAft>
                <a:spcPts val="0"/>
              </a:spcAft>
            </a:pPr>
            <a:r>
              <a:rPr lang="en-US" dirty="0">
                <a:solidFill>
                  <a:srgbClr val="000000"/>
                </a:solidFill>
                <a:effectLst/>
                <a:ea typeface="Calibri" panose="020F0502020204030204" pitchFamily="34" charset="0"/>
                <a:cs typeface="Times New Roman" panose="02020603050405020304" pitchFamily="18" charset="0"/>
              </a:rPr>
              <a:t> </a:t>
            </a:r>
            <a:endParaRPr lang="en-US" dirty="0">
              <a:effectLst/>
              <a:ea typeface="Times New Roman" panose="02020603050405020304" pitchFamily="18" charset="0"/>
            </a:endParaRPr>
          </a:p>
          <a:p>
            <a:r>
              <a:rPr lang="en-US" sz="1200" kern="1200" dirty="0">
                <a:solidFill>
                  <a:schemeClr val="tx1"/>
                </a:solidFill>
                <a:effectLst/>
                <a:latin typeface="+mn-lt"/>
                <a:ea typeface="+mn-ea"/>
                <a:cs typeface="+mn-cs"/>
              </a:rPr>
              <a:t>The CST's responsibility is to support Scouting in local councils nationwide. Scouting America’s division into territories helps councils share services and leadership.​</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 team of volunteers and professionals leads each territory. Their key responsibility is to support local councils and facilitate council-to-council collaboration to address identified needs within and among councils in the territory.​</a:t>
            </a:r>
          </a:p>
          <a:p>
            <a:pPr marL="0" marR="0"/>
            <a:endParaRPr lang="en-US" kern="1200" dirty="0">
              <a:solidFill>
                <a:srgbClr val="000000"/>
              </a:solidFill>
              <a:effectLst/>
              <a:ea typeface="Calibri" panose="020F0502020204030204" pitchFamily="34" charset="0"/>
            </a:endParaRPr>
          </a:p>
          <a:p>
            <a:pPr marL="0" marR="0"/>
            <a:r>
              <a:rPr lang="en-US" kern="1200" dirty="0">
                <a:solidFill>
                  <a:srgbClr val="000000"/>
                </a:solidFill>
                <a:effectLst/>
                <a:ea typeface="Calibri" panose="020F0502020204030204" pitchFamily="34" charset="0"/>
              </a:rPr>
              <a:t>The functions of the CST generally align with those of local councils and with the committee structure of Scouting America’s national committees. Each CST is intended to support local councils in various functional areas. </a:t>
            </a:r>
            <a:endParaRPr lang="en-US" dirty="0">
              <a:effectLst/>
              <a:ea typeface="Times New Roman" panose="02020603050405020304" pitchFamily="18" charset="0"/>
            </a:endParaRPr>
          </a:p>
          <a:p>
            <a:endParaRPr lang="en-US" dirty="0"/>
          </a:p>
        </p:txBody>
      </p:sp>
      <p:sp>
        <p:nvSpPr>
          <p:cNvPr id="4" name="Slide Number Placeholder 3"/>
          <p:cNvSpPr>
            <a:spLocks noGrp="1"/>
          </p:cNvSpPr>
          <p:nvPr>
            <p:ph type="sldNum" sz="quarter" idx="10"/>
          </p:nvPr>
        </p:nvSpPr>
        <p:spPr/>
        <p:txBody>
          <a:bodyPr/>
          <a:lstStyle/>
          <a:p>
            <a:fld id="{959046A0-4F4D-4272-874D-9474BCDE7E84}" type="slidenum">
              <a:rPr lang="en-US" smtClean="0"/>
              <a:t>60</a:t>
            </a:fld>
            <a:endParaRPr lang="en-US"/>
          </a:p>
        </p:txBody>
      </p:sp>
    </p:spTree>
    <p:extLst>
      <p:ext uri="{BB962C8B-B14F-4D97-AF65-F5344CB8AC3E}">
        <p14:creationId xmlns:p14="http://schemas.microsoft.com/office/powerpoint/2010/main" val="118073990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24050" y="666750"/>
            <a:ext cx="3009900" cy="1693863"/>
          </a:xfrm>
        </p:spPr>
      </p:sp>
      <p:sp>
        <p:nvSpPr>
          <p:cNvPr id="3" name="Notes Placeholder 2"/>
          <p:cNvSpPr>
            <a:spLocks noGrp="1"/>
          </p:cNvSpPr>
          <p:nvPr>
            <p:ph type="body" idx="1"/>
          </p:nvPr>
        </p:nvSpPr>
        <p:spPr>
          <a:xfrm>
            <a:off x="849573" y="2612693"/>
            <a:ext cx="5486400" cy="5125588"/>
          </a:xfrm>
        </p:spPr>
        <p:txBody>
          <a:bodyPr/>
          <a:lstStyle/>
          <a:p>
            <a:pPr lvl="0">
              <a:defRPr/>
            </a:pPr>
            <a:r>
              <a:rPr lang="en-US" b="1" dirty="0"/>
              <a:t>Council Service Territory Commissioner</a:t>
            </a:r>
          </a:p>
          <a:p>
            <a:pPr lvl="0">
              <a:defRPr/>
            </a:pPr>
            <a:r>
              <a:rPr lang="en-US" dirty="0"/>
              <a:t>The Council Service Territory (CST) commissioner will interact with councils and council commissioners in several ways. They will be someone who can help motivate and inspire unit service efforts within the local council.  As a council commissioner, you will meet regularly with the CST commissioner, usually monthly, to discuss issues that affect councils in the territory.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Through this interaction, you will come to know the council commissioners in the other councils in your Council Service Territory.  Among these folks will be some who can provide ideas or share experiences that can help you resolve issues in your council or brainstorm potential approaches to achieve components of your vision for unit service in your council.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lvl="0">
              <a:defRPr/>
            </a:pPr>
            <a:r>
              <a:rPr lang="en-US" dirty="0"/>
              <a:t>Additionally, please do not hesitate to contact your CST commissioner if you have any questions or concerns about how to inspire effective unit service in your council. The CST commissioner will monitor councils using Commissioner Tools and serve as a resource for discussing issues unique to your council, providing help from the territory functional leads as needed. Remember, the CST commissioner shares the same five objectives with you. </a:t>
            </a:r>
            <a:r>
              <a:rPr lang="en-US" dirty="0">
                <a:ea typeface="Calibri" panose="020F0502020204030204" pitchFamily="34" charset="0"/>
                <a:cs typeface="Times New Roman" panose="02020603050405020304" pitchFamily="18" charset="0"/>
              </a:rPr>
              <a:t>Utilize your CST commissioner as a resource, counselor, coach, and support system</a:t>
            </a:r>
            <a:r>
              <a:rPr lang="en-US" sz="1200" u="none" dirty="0">
                <a:effectLst/>
                <a:ea typeface="Calibri" panose="020F0502020204030204" pitchFamily="34" charset="0"/>
                <a:cs typeface="Times New Roman" panose="02020603050405020304" pitchFamily="18" charset="0"/>
              </a:rPr>
              <a:t>.</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CST Commissioner serves as a liaison between your council and the National Commissioner Service Team. Expect regular communication from the CST Commissioner to keep you informed of new information regarding unit service from the National Commissioner Service Team. </a:t>
            </a:r>
          </a:p>
        </p:txBody>
      </p:sp>
      <p:sp>
        <p:nvSpPr>
          <p:cNvPr id="4" name="Slide Number Placeholder 3"/>
          <p:cNvSpPr>
            <a:spLocks noGrp="1"/>
          </p:cNvSpPr>
          <p:nvPr>
            <p:ph type="sldNum" sz="quarter" idx="5"/>
          </p:nvPr>
        </p:nvSpPr>
        <p:spPr/>
        <p:txBody>
          <a:bodyPr/>
          <a:lstStyle/>
          <a:p>
            <a:fld id="{14291AA4-A2DD-4BC1-BADB-D354EB139AA1}" type="slidenum">
              <a:rPr lang="en-US" smtClean="0"/>
              <a:t>61</a:t>
            </a:fld>
            <a:endParaRPr lang="en-US"/>
          </a:p>
        </p:txBody>
      </p:sp>
    </p:spTree>
    <p:extLst>
      <p:ext uri="{BB962C8B-B14F-4D97-AF65-F5344CB8AC3E}">
        <p14:creationId xmlns:p14="http://schemas.microsoft.com/office/powerpoint/2010/main" val="264582370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24050" y="666750"/>
            <a:ext cx="3009900" cy="1693863"/>
          </a:xfrm>
        </p:spPr>
      </p:sp>
      <p:sp>
        <p:nvSpPr>
          <p:cNvPr id="3" name="Notes Placeholder 2"/>
          <p:cNvSpPr>
            <a:spLocks noGrp="1"/>
          </p:cNvSpPr>
          <p:nvPr>
            <p:ph type="body" idx="1"/>
          </p:nvPr>
        </p:nvSpPr>
        <p:spPr>
          <a:xfrm>
            <a:off x="781335" y="2771775"/>
            <a:ext cx="5486400" cy="3600450"/>
          </a:xfrm>
        </p:spPr>
        <p:txBody>
          <a:bodyPr/>
          <a:lstStyle/>
          <a:p>
            <a:pPr marR="635"/>
            <a:r>
              <a:rPr lang="en-US" b="1" dirty="0">
                <a:effectLst/>
                <a:ea typeface="Times New Roman" panose="02020603050405020304" pitchFamily="18" charset="0"/>
              </a:rPr>
              <a:t>National Commissioner Service Team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 expand direct support and communication more effectively to the field and local councils, a national volunteer organizational structure for commissioner service was developed, known as the National Commissioner Service Team. The goal of this team is to impact the quality of unit service nationwide positively.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National Commissioner Service Team provides an operations component to the commissioner corps. These key national volunteers are responsible for the areas listed. Two CST Commissioner Facilitators give support to the Council Service Territory Commissioners. The National Commissioner Support Team members and their responsibilities are subject to change over time. </a:t>
            </a:r>
            <a:endParaRPr lang="en-US" dirty="0"/>
          </a:p>
        </p:txBody>
      </p:sp>
      <p:sp>
        <p:nvSpPr>
          <p:cNvPr id="4" name="Slide Number Placeholder 3"/>
          <p:cNvSpPr>
            <a:spLocks noGrp="1"/>
          </p:cNvSpPr>
          <p:nvPr>
            <p:ph type="sldNum" sz="quarter" idx="10"/>
          </p:nvPr>
        </p:nvSpPr>
        <p:spPr/>
        <p:txBody>
          <a:bodyPr/>
          <a:lstStyle/>
          <a:p>
            <a:fld id="{959046A0-4F4D-4272-874D-9474BCDE7E84}" type="slidenum">
              <a:rPr lang="en-US" smtClean="0"/>
              <a:t>62</a:t>
            </a:fld>
            <a:endParaRPr lang="en-US"/>
          </a:p>
        </p:txBody>
      </p:sp>
    </p:spTree>
    <p:extLst>
      <p:ext uri="{BB962C8B-B14F-4D97-AF65-F5344CB8AC3E}">
        <p14:creationId xmlns:p14="http://schemas.microsoft.com/office/powerpoint/2010/main" val="384970716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24050" y="666750"/>
            <a:ext cx="3009900" cy="1693863"/>
          </a:xfrm>
        </p:spPr>
      </p:sp>
      <p:sp>
        <p:nvSpPr>
          <p:cNvPr id="3" name="Notes Placeholder 2"/>
          <p:cNvSpPr>
            <a:spLocks noGrp="1"/>
          </p:cNvSpPr>
          <p:nvPr>
            <p:ph type="body" idx="1"/>
          </p:nvPr>
        </p:nvSpPr>
        <p:spPr>
          <a:xfrm>
            <a:off x="794982" y="3182938"/>
            <a:ext cx="5486400" cy="3600450"/>
          </a:xfrm>
        </p:spPr>
        <p:txBody>
          <a:bodyPr/>
          <a:lstStyle/>
          <a:p>
            <a:r>
              <a:rPr lang="en-US" b="1" dirty="0"/>
              <a:t>National Commissioner Service Team - continued</a:t>
            </a:r>
          </a:p>
          <a:p>
            <a:r>
              <a:rPr lang="en-US" dirty="0"/>
              <a:t>The National Commissioner Service Team Chair has added representatives for the following Scouting program phases to the National Commissioner Service Team to further facilitate communication between units and the organization.</a:t>
            </a:r>
          </a:p>
          <a:p>
            <a:endParaRPr lang="en-US" dirty="0"/>
          </a:p>
        </p:txBody>
      </p:sp>
      <p:sp>
        <p:nvSpPr>
          <p:cNvPr id="4" name="Slide Number Placeholder 3"/>
          <p:cNvSpPr>
            <a:spLocks noGrp="1"/>
          </p:cNvSpPr>
          <p:nvPr>
            <p:ph type="sldNum" sz="quarter" idx="10"/>
          </p:nvPr>
        </p:nvSpPr>
        <p:spPr/>
        <p:txBody>
          <a:bodyPr/>
          <a:lstStyle/>
          <a:p>
            <a:fld id="{959046A0-4F4D-4272-874D-9474BCDE7E84}" type="slidenum">
              <a:rPr lang="en-US" smtClean="0"/>
              <a:t>63</a:t>
            </a:fld>
            <a:endParaRPr lang="en-US"/>
          </a:p>
        </p:txBody>
      </p:sp>
    </p:spTree>
    <p:extLst>
      <p:ext uri="{BB962C8B-B14F-4D97-AF65-F5344CB8AC3E}">
        <p14:creationId xmlns:p14="http://schemas.microsoft.com/office/powerpoint/2010/main" val="330578116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xfrm>
            <a:off x="2165350" y="766763"/>
            <a:ext cx="2984500" cy="1679575"/>
          </a:xfrm>
          <a:noFill/>
          <a:ln>
            <a:solidFill>
              <a:srgbClr val="000000"/>
            </a:solidFill>
            <a:miter lim="800000"/>
            <a:headEnd/>
            <a:tailEnd/>
          </a:ln>
        </p:spPr>
      </p:sp>
      <p:sp>
        <p:nvSpPr>
          <p:cNvPr id="89091" name="Notes Placeholder 2"/>
          <p:cNvSpPr>
            <a:spLocks noGrp="1"/>
          </p:cNvSpPr>
          <p:nvPr>
            <p:ph type="body" idx="1"/>
          </p:nvPr>
        </p:nvSpPr>
        <p:spPr bwMode="auto">
          <a:xfrm>
            <a:off x="443010" y="3040992"/>
            <a:ext cx="6038001" cy="2608694"/>
          </a:xfrm>
          <a:noFill/>
        </p:spPr>
        <p:txBody>
          <a:bodyPr wrap="square" numCol="1" anchor="t" anchorCtr="0" compatLnSpc="1">
            <a:prstTxWarp prst="textNoShape">
              <a:avLst/>
            </a:prstTxWarp>
          </a:bodyPr>
          <a:lstStyle/>
          <a:p>
            <a:pPr eaLnBrk="1" hangingPunct="1"/>
            <a:r>
              <a:rPr lang="en-US" b="1" dirty="0">
                <a:ea typeface="ヒラギノ角ゴ Pro W3"/>
                <a:cs typeface="Helvetica" panose="020B0604020202020204" pitchFamily="34" charset="0"/>
              </a:rPr>
              <a:t>Summary</a:t>
            </a:r>
          </a:p>
          <a:p>
            <a:pPr eaLnBrk="1" hangingPunct="1"/>
            <a:r>
              <a:rPr lang="en-US" dirty="0">
                <a:ea typeface="ヒラギノ角ゴ Pro W3"/>
                <a:cs typeface="Helvetica" panose="020B0604020202020204" pitchFamily="34" charset="0"/>
              </a:rPr>
              <a:t>As a council commissioner, you have made a personal commitment to Scouting and your council. </a:t>
            </a:r>
          </a:p>
          <a:p>
            <a:pPr eaLnBrk="1" hangingPunct="1"/>
            <a:endParaRPr lang="en-US" dirty="0">
              <a:ea typeface="ヒラギノ角ゴ Pro W3"/>
              <a:cs typeface="Helvetica" panose="020B0604020202020204" pitchFamily="34" charset="0"/>
            </a:endParaRPr>
          </a:p>
          <a:p>
            <a:pPr eaLnBrk="1" hangingPunct="1"/>
            <a:r>
              <a:rPr lang="en-US" dirty="0">
                <a:ea typeface="ヒラギノ角ゴ Pro W3"/>
                <a:cs typeface="Helvetica" panose="020B0604020202020204" pitchFamily="34" charset="0"/>
              </a:rPr>
              <a:t>It’s a commitment of time, effort, and knowledge. It’s a commitment of patience and understanding. </a:t>
            </a:r>
          </a:p>
          <a:p>
            <a:pPr eaLnBrk="1" hangingPunct="1"/>
            <a:endParaRPr lang="en-US" dirty="0">
              <a:ea typeface="ヒラギノ角ゴ Pro W3"/>
              <a:cs typeface="Helvetica" panose="020B0604020202020204" pitchFamily="34" charset="0"/>
            </a:endParaRPr>
          </a:p>
          <a:p>
            <a:pPr eaLnBrk="1" hangingPunct="1"/>
            <a:r>
              <a:rPr lang="en-US" dirty="0">
                <a:ea typeface="ヒラギノ角ゴ Pro W3"/>
                <a:cs typeface="Helvetica" panose="020B0604020202020204" pitchFamily="34" charset="0"/>
              </a:rPr>
              <a:t>It’s a commitment to be a living example for the commissioners in your council and to lend a helping hand to fellow commissioners.</a:t>
            </a:r>
            <a:endParaRPr lang="en-US" b="1" dirty="0"/>
          </a:p>
          <a:p>
            <a:endParaRPr lang="en-US" sz="1600" dirty="0">
              <a:latin typeface="Helvetica" panose="020B0604020202020204" pitchFamily="34" charset="0"/>
              <a:cs typeface="Helvetica" panose="020B0604020202020204" pitchFamily="34" charset="0"/>
            </a:endParaRPr>
          </a:p>
        </p:txBody>
      </p:sp>
      <p:sp>
        <p:nvSpPr>
          <p:cNvPr id="890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06B8CF2-CEB6-48FF-B696-26AE7EF11C49}" type="slidenum">
              <a:rPr lang="en-US" smtClean="0">
                <a:latin typeface="Arial" pitchFamily="34" charset="0"/>
                <a:cs typeface="Arial" pitchFamily="34" charset="0"/>
              </a:rPr>
              <a:pPr/>
              <a:t>64</a:t>
            </a:fld>
            <a:endParaRPr lang="en-US">
              <a:latin typeface="Arial" pitchFamily="34" charset="0"/>
              <a:cs typeface="Arial" pitchFamily="34" charset="0"/>
            </a:endParaRPr>
          </a:p>
        </p:txBody>
      </p:sp>
    </p:spTree>
    <p:extLst>
      <p:ext uri="{BB962C8B-B14F-4D97-AF65-F5344CB8AC3E}">
        <p14:creationId xmlns:p14="http://schemas.microsoft.com/office/powerpoint/2010/main" val="370194171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0"/>
        <p:cNvGrpSpPr/>
        <p:nvPr/>
      </p:nvGrpSpPr>
      <p:grpSpPr>
        <a:xfrm>
          <a:off x="0" y="0"/>
          <a:ext cx="0" cy="0"/>
          <a:chOff x="0" y="0"/>
          <a:chExt cx="0" cy="0"/>
        </a:xfrm>
      </p:grpSpPr>
      <p:sp>
        <p:nvSpPr>
          <p:cNvPr id="741" name="Google Shape;741;p84:notes"/>
          <p:cNvSpPr>
            <a:spLocks noGrp="1" noRot="1" noChangeAspect="1"/>
          </p:cNvSpPr>
          <p:nvPr>
            <p:ph type="sldImg" idx="2"/>
          </p:nvPr>
        </p:nvSpPr>
        <p:spPr>
          <a:xfrm>
            <a:off x="1928813" y="679450"/>
            <a:ext cx="30003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42" name="Google Shape;742;p84:notes"/>
          <p:cNvSpPr txBox="1">
            <a:spLocks noGrp="1"/>
          </p:cNvSpPr>
          <p:nvPr>
            <p:ph type="body" idx="1"/>
          </p:nvPr>
        </p:nvSpPr>
        <p:spPr>
          <a:xfrm>
            <a:off x="237996" y="2580429"/>
            <a:ext cx="6363221" cy="6095500"/>
          </a:xfrm>
          <a:prstGeom prst="rect">
            <a:avLst/>
          </a:prstGeom>
          <a:noFill/>
          <a:ln>
            <a:noFill/>
          </a:ln>
        </p:spPr>
        <p:txBody>
          <a:bodyPr spcFirstLastPara="1" wrap="square" lIns="92375" tIns="46175" rIns="92375" bIns="46175" anchor="t" anchorCtr="0">
            <a:noAutofit/>
          </a:bodyPr>
          <a:lstStyle/>
          <a:p>
            <a:pPr marL="0" indent="0"/>
            <a:r>
              <a:rPr lang="en-US" b="1" dirty="0">
                <a:latin typeface="Calibri" panose="020F0502020204030204" pitchFamily="34" charset="0"/>
                <a:ea typeface="Calibri" panose="020F0502020204030204" pitchFamily="34" charset="0"/>
                <a:cs typeface="Calibri" panose="020F0502020204030204" pitchFamily="34" charset="0"/>
              </a:rPr>
              <a:t>Congratulations</a:t>
            </a:r>
            <a:r>
              <a:rPr lang="en-US" dirty="0">
                <a:latin typeface="Calibri" panose="020F0502020204030204" pitchFamily="34" charset="0"/>
                <a:ea typeface="Calibri" panose="020F0502020204030204" pitchFamily="34" charset="0"/>
                <a:cs typeface="Calibri" panose="020F0502020204030204" pitchFamily="34" charset="0"/>
              </a:rPr>
              <a:t> on completing the first step in your education as a commissioner. Ask your district commissioner or assistant district commissioner to pair you with a mentor to guide you through completing your onboarding progress record. It will help you internalize the knowledge you have gained in this course and guide you on your path to earning your Arrowhead Honor.</a:t>
            </a: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743" name="Google Shape;743;p84:notes"/>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65</a:t>
            </a:fld>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Note to instructor</a:t>
            </a:r>
            <a:r>
              <a:rPr lang="en-US" sz="1200" kern="1200" dirty="0">
                <a:solidFill>
                  <a:schemeClr val="tx1"/>
                </a:solidFill>
                <a:effectLst/>
                <a:latin typeface="+mn-lt"/>
                <a:ea typeface="+mn-ea"/>
                <a:cs typeface="+mn-cs"/>
              </a:rPr>
              <a:t>: Upon completing the classroom portion, please provide each participant with a </a:t>
            </a:r>
            <a:r>
              <a:rPr lang="en-US" sz="1200" b="1" kern="1200" dirty="0">
                <a:solidFill>
                  <a:schemeClr val="tx1"/>
                </a:solidFill>
                <a:effectLst/>
                <a:latin typeface="+mn-lt"/>
                <a:ea typeface="+mn-ea"/>
                <a:cs typeface="+mn-cs"/>
              </a:rPr>
              <a:t>training card</a:t>
            </a:r>
            <a:r>
              <a:rPr lang="en-US" sz="1200" kern="1200" dirty="0">
                <a:solidFill>
                  <a:schemeClr val="tx1"/>
                </a:solidFill>
                <a:effectLst/>
                <a:latin typeface="+mn-lt"/>
                <a:ea typeface="+mn-ea"/>
                <a:cs typeface="+mn-cs"/>
              </a:rPr>
              <a:t> so that onboarding coaches can verify their attendance. </a:t>
            </a:r>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66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380992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p5:notes"/>
          <p:cNvSpPr>
            <a:spLocks noGrp="1" noRot="1" noChangeAspect="1"/>
          </p:cNvSpPr>
          <p:nvPr>
            <p:ph type="sldImg" idx="2"/>
          </p:nvPr>
        </p:nvSpPr>
        <p:spPr>
          <a:xfrm>
            <a:off x="2303463" y="679450"/>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0" name="Google Shape;70;p5:notes"/>
          <p:cNvSpPr txBox="1">
            <a:spLocks noGrp="1"/>
          </p:cNvSpPr>
          <p:nvPr>
            <p:ph type="body" idx="1"/>
          </p:nvPr>
        </p:nvSpPr>
        <p:spPr>
          <a:xfrm>
            <a:off x="237996" y="2580429"/>
            <a:ext cx="6363221" cy="6095500"/>
          </a:xfrm>
          <a:prstGeom prst="rect">
            <a:avLst/>
          </a:prstGeom>
          <a:noFill/>
          <a:ln>
            <a:noFill/>
          </a:ln>
        </p:spPr>
        <p:txBody>
          <a:bodyPr spcFirstLastPara="1" wrap="square" lIns="92375" tIns="46175" rIns="92375" bIns="46175" anchor="t" anchorCtr="0">
            <a:noAutofit/>
          </a:bodyPr>
          <a:lstStyle/>
          <a:p>
            <a:pPr marL="0" marR="0" lvl="0" indent="0">
              <a:lnSpc>
                <a:spcPct val="100000"/>
              </a:lnSpc>
              <a:spcAft>
                <a:spcPts val="0"/>
              </a:spcAft>
              <a:buSzPts val="1000"/>
              <a:buFontTx/>
              <a:buNone/>
              <a:tabLst>
                <a:tab pos="457200" algn="l"/>
              </a:tabLst>
            </a:pPr>
            <a:r>
              <a:rPr lang="en-US" sz="1200" b="1" kern="0"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Our Purpose</a:t>
            </a:r>
          </a:p>
          <a:p>
            <a:pPr marL="0" marR="0" lvl="0" indent="0">
              <a:lnSpc>
                <a:spcPct val="100000"/>
              </a:lnSpc>
              <a:spcAft>
                <a:spcPts val="0"/>
              </a:spcAft>
              <a:buSzPts val="1000"/>
              <a:buFontTx/>
              <a:buNone/>
              <a:tabLst>
                <a:tab pos="457200" algn="l"/>
              </a:tabLst>
            </a:pPr>
            <a:r>
              <a:rPr lang="en-US" sz="1200" b="1" kern="0" dirty="0">
                <a:solidFill>
                  <a:srgbClr val="212121"/>
                </a:solidFill>
                <a:effectLst/>
                <a:latin typeface="Calibri"/>
                <a:ea typeface="Calibri"/>
                <a:cs typeface="Calibri"/>
              </a:rPr>
              <a:t>Being the Single B</a:t>
            </a:r>
            <a:r>
              <a:rPr lang="en-US" b="1" dirty="0">
                <a:solidFill>
                  <a:srgbClr val="212121"/>
                </a:solidFill>
                <a:latin typeface="Calibri"/>
                <a:ea typeface="Calibri"/>
                <a:cs typeface="Calibri"/>
              </a:rPr>
              <a:t>est</a:t>
            </a:r>
            <a:r>
              <a:rPr lang="en-US" sz="1200" b="1" kern="0" dirty="0">
                <a:solidFill>
                  <a:srgbClr val="212121"/>
                </a:solidFill>
                <a:effectLst/>
                <a:latin typeface="Calibri"/>
                <a:ea typeface="Calibri"/>
                <a:cs typeface="Calibri"/>
              </a:rPr>
              <a:t> R</a:t>
            </a:r>
            <a:r>
              <a:rPr lang="en-US" b="1" dirty="0">
                <a:solidFill>
                  <a:srgbClr val="212121"/>
                </a:solidFill>
                <a:latin typeface="Calibri"/>
                <a:ea typeface="Calibri"/>
                <a:cs typeface="Calibri"/>
              </a:rPr>
              <a:t>esource</a:t>
            </a:r>
            <a:endParaRPr lang="en-US" sz="1200" b="1" kern="100" dirty="0">
              <a:solidFill>
                <a:srgbClr val="212121"/>
              </a:solidFill>
              <a:effectLst/>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Unit leaders need to know that they have someone to go to who can either give them an answer or find an answer. While commissioners won’t have the answer to every question, they should be the single best resource for unit leaders who need answers or support.</a:t>
            </a:r>
          </a:p>
          <a:p>
            <a:pPr marL="0" lvl="0" indent="0" algn="l" rtl="0">
              <a:spcBef>
                <a:spcPts val="0"/>
              </a:spcBef>
              <a:spcAft>
                <a:spcPts val="0"/>
              </a:spcAft>
              <a:buNone/>
            </a:pPr>
            <a:endParaRPr dirty="0"/>
          </a:p>
        </p:txBody>
      </p:sp>
      <p:sp>
        <p:nvSpPr>
          <p:cNvPr id="71" name="Google Shape;71;p5:notes"/>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r>
              <a:rPr lang="en-US" b="1" dirty="0">
                <a:latin typeface="Calibri" panose="020F0502020204030204" pitchFamily="34" charset="0"/>
                <a:ea typeface="Calibri" panose="020F0502020204030204" pitchFamily="34" charset="0"/>
                <a:cs typeface="Calibri" panose="020F0502020204030204" pitchFamily="34" charset="0"/>
              </a:rPr>
              <a:t>Our Methods</a:t>
            </a:r>
          </a:p>
          <a:p>
            <a:pPr marL="171450" indent="-171450">
              <a:buFont typeface="Arial" panose="020B0604020202020204" pitchFamily="34" charset="0"/>
              <a:buChar char="•"/>
            </a:pPr>
            <a:r>
              <a:rPr lang="en-US" sz="1200" b="0" dirty="0"/>
              <a:t>Objective Metrics</a:t>
            </a:r>
          </a:p>
          <a:p>
            <a:pPr marL="171450" indent="-171450">
              <a:buFont typeface="Arial" panose="020B0604020202020204" pitchFamily="34" charset="0"/>
              <a:buChar char="•"/>
            </a:pPr>
            <a:r>
              <a:rPr lang="en-US" sz="1200" b="0" dirty="0"/>
              <a:t>Unit Connections</a:t>
            </a:r>
          </a:p>
          <a:p>
            <a:pPr marL="171450" indent="-171450">
              <a:buFont typeface="Arial" panose="020B0604020202020204" pitchFamily="34" charset="0"/>
              <a:buChar char="•"/>
            </a:pPr>
            <a:r>
              <a:rPr lang="en-US" sz="1200" b="0" dirty="0"/>
              <a:t>The Key 3</a:t>
            </a:r>
          </a:p>
          <a:p>
            <a:pPr marL="171450" indent="-171450">
              <a:buFont typeface="Arial" panose="020B0604020202020204" pitchFamily="34" charset="0"/>
              <a:buChar char="•"/>
            </a:pPr>
            <a:r>
              <a:rPr lang="en-US" sz="1200" b="0" dirty="0"/>
              <a:t>Impact, Not Activity</a:t>
            </a:r>
          </a:p>
          <a:p>
            <a:pPr marL="171450" indent="-171450">
              <a:buFont typeface="Arial" panose="020B0604020202020204" pitchFamily="34" charset="0"/>
              <a:buChar char="•"/>
            </a:pPr>
            <a:r>
              <a:rPr lang="en-US" sz="1200" b="0" dirty="0"/>
              <a:t>Grow Partnerships</a:t>
            </a:r>
          </a:p>
          <a:p>
            <a:pPr marL="171450" indent="-171450">
              <a:buFont typeface="Arial" panose="020B0604020202020204" pitchFamily="34" charset="0"/>
              <a:buChar char="•"/>
            </a:pPr>
            <a:r>
              <a:rPr lang="en-US" sz="1200" b="0" dirty="0"/>
              <a:t>Change the Way We Work Together</a:t>
            </a:r>
          </a:p>
          <a:p>
            <a:pPr marL="0" indent="0"/>
            <a:endParaRPr lang="en-US" b="1" dirty="0">
              <a:latin typeface="Calibri" panose="020F0502020204030204" pitchFamily="34" charset="0"/>
              <a:ea typeface="Calibri" panose="020F0502020204030204" pitchFamily="34" charset="0"/>
              <a:cs typeface="Calibri" panose="020F0502020204030204" pitchFamily="34" charset="0"/>
            </a:endParaRPr>
          </a:p>
          <a:p>
            <a:r>
              <a:rPr lang="en-US" sz="1200" kern="1200" dirty="0">
                <a:solidFill>
                  <a:schemeClr val="tx1"/>
                </a:solidFill>
                <a:effectLst/>
                <a:latin typeface="+mn-lt"/>
                <a:ea typeface="+mn-ea"/>
                <a:cs typeface="+mn-cs"/>
              </a:rPr>
              <a:t>Commissioners review objective metrics and have meaningful conversations with unit leaders, listening carefully to the needs and concerns of unit leaders.  Commissioners are not there to grade or score or tell unit leaders what to do. Instead, they collaborate with the unit Key 3 to ensure the unit's success.  Because we often lack a sufficient number of commissioners, commissioners should partner with units that have the greatest need for support. Helping unit leaders achieve their vision will grow meaningful partnerships between commissioners and unit leaders.</a:t>
            </a:r>
          </a:p>
          <a:p>
            <a:r>
              <a:rPr lang="en-US" sz="1200" kern="1200" dirty="0">
                <a:solidFill>
                  <a:schemeClr val="tx1"/>
                </a:solidFill>
                <a:effectLst/>
                <a:latin typeface="+mn-lt"/>
                <a:ea typeface="+mn-ea"/>
                <a:cs typeface="+mn-cs"/>
              </a:rPr>
              <a:t> </a:t>
            </a:r>
            <a:endParaRPr lang="en-US" dirty="0">
              <a:latin typeface="Calibri" panose="020F0502020204030204" pitchFamily="34" charset="0"/>
              <a:ea typeface="Calibri" panose="020F0502020204030204" pitchFamily="34" charset="0"/>
              <a:cs typeface="Calibri" panose="020F0502020204030204" pitchFamily="34" charset="0"/>
            </a:endParaRPr>
          </a:p>
          <a:p>
            <a:pPr marL="0" indent="0"/>
            <a:r>
              <a:rPr lang="en-US" dirty="0">
                <a:latin typeface="Calibri" panose="020F0502020204030204" pitchFamily="34" charset="0"/>
                <a:ea typeface="Calibri" panose="020F0502020204030204" pitchFamily="34" charset="0"/>
                <a:cs typeface="Calibri" panose="020F0502020204030204" pitchFamily="34" charset="0"/>
              </a:rPr>
              <a:t>It is an honor to serve as a commissioner.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600" b="0" i="0" u="none" strike="noStrike" cap="none" smtClean="0">
                <a:solidFill>
                  <a:schemeClr val="dk1"/>
                </a:solidFill>
                <a:latin typeface="Calibri"/>
                <a:ea typeface="Calibri"/>
                <a:cs typeface="Calibri"/>
                <a:sym typeface="Calibri"/>
              </a:rPr>
              <a:t>8</a:t>
            </a:fld>
            <a:endParaRPr lang="en-US" sz="16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944331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60513" y="517525"/>
            <a:ext cx="3735387" cy="2101850"/>
          </a:xfrm>
        </p:spPr>
      </p:sp>
      <p:sp>
        <p:nvSpPr>
          <p:cNvPr id="3" name="Notes Placeholder 2"/>
          <p:cNvSpPr>
            <a:spLocks noGrp="1"/>
          </p:cNvSpPr>
          <p:nvPr>
            <p:ph type="body" idx="1"/>
          </p:nvPr>
        </p:nvSpPr>
        <p:spPr>
          <a:xfrm>
            <a:off x="685800" y="2873090"/>
            <a:ext cx="5486400" cy="527654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Arial" panose="020B0604020202020204" pitchFamily="34" charset="0"/>
                <a:cs typeface="Arial" panose="020B0604020202020204" pitchFamily="34" charset="0"/>
              </a:rPr>
              <a:t>Components of Unit Service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Arial" panose="020B0604020202020204" pitchFamily="34" charset="0"/>
                <a:cs typeface="Arial" panose="020B0604020202020204" pitchFamily="34" charset="0"/>
              </a:rPr>
              <a:t>There are three components used in Unit Service.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first is</a:t>
            </a:r>
            <a:r>
              <a:rPr lang="en-US" sz="1200" b="1" kern="1200" dirty="0">
                <a:solidFill>
                  <a:schemeClr val="tx1"/>
                </a:solidFill>
                <a:effectLst/>
                <a:latin typeface="+mn-lt"/>
                <a:ea typeface="+mn-ea"/>
                <a:cs typeface="+mn-cs"/>
              </a:rPr>
              <a:t> Unit Metrics</a:t>
            </a:r>
            <a:r>
              <a:rPr lang="en-US" sz="1200" kern="1200" dirty="0">
                <a:solidFill>
                  <a:schemeClr val="tx1"/>
                </a:solidFill>
                <a:effectLst/>
                <a:latin typeface="+mn-lt"/>
                <a:ea typeface="+mn-ea"/>
                <a:cs typeface="+mn-cs"/>
              </a:rPr>
              <a:t>. Unit Metrics introduce objective data about units. They can serve as a starting point for conversations and may suggest areas for discussion to understand how the unit operates and how commissioners can engage to contribute to its success. They are NOT measures of success or failure.​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Calibri" panose="020F0502020204030204" pitchFamily="34" charset="0"/>
              <a:cs typeface="Calibri" panose="020F0502020204030204" pitchFamily="34" charset="0"/>
            </a:endParaRPr>
          </a:p>
          <a:p>
            <a:pPr lvl="0">
              <a:defRPr/>
            </a:pPr>
            <a:r>
              <a:rPr lang="en-US" b="0" dirty="0">
                <a:latin typeface="Calibri" panose="020F0502020204030204" pitchFamily="34" charset="0"/>
                <a:cs typeface="Calibri" panose="020F0502020204030204" pitchFamily="34" charset="0"/>
              </a:rPr>
              <a:t>The second is </a:t>
            </a:r>
            <a:r>
              <a:rPr lang="en-US" b="1" dirty="0">
                <a:latin typeface="Calibri" panose="020F0502020204030204" pitchFamily="34" charset="0"/>
                <a:cs typeface="Calibri" panose="020F0502020204030204" pitchFamily="34" charset="0"/>
              </a:rPr>
              <a:t>Unit Connections</a:t>
            </a:r>
            <a:r>
              <a:rPr lang="en-US" b="0" dirty="0">
                <a:latin typeface="Calibri" panose="020F0502020204030204" pitchFamily="34" charset="0"/>
                <a:cs typeface="Calibri" panose="020F0502020204030204" pitchFamily="34" charset="0"/>
              </a:rPr>
              <a:t>, a method and tool that </a:t>
            </a:r>
            <a:r>
              <a:rPr lang="en-US" dirty="0">
                <a:latin typeface="Calibri" panose="020F0502020204030204" pitchFamily="34" charset="0"/>
                <a:cs typeface="Calibri" panose="020F0502020204030204" pitchFamily="34" charset="0"/>
              </a:rPr>
              <a:t>helps commissioners develop partnerships with unit volunteers and guide conversations toward areas where commissioners can have the most</a:t>
            </a:r>
            <a:r>
              <a:rPr lang="en-US" b="0" dirty="0">
                <a:latin typeface="Calibri" panose="020F0502020204030204" pitchFamily="34" charset="0"/>
                <a:cs typeface="Calibri" panose="020F0502020204030204" pitchFamily="34" charset="0"/>
              </a:rPr>
              <a:t> impact.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Calibri" panose="020F0502020204030204" pitchFamily="34" charset="0"/>
                <a:cs typeface="Calibri" panose="020F0502020204030204" pitchFamily="34" charset="0"/>
              </a:rPr>
              <a:t>The third component is </a:t>
            </a:r>
            <a:r>
              <a:rPr lang="en-US" b="1" dirty="0">
                <a:latin typeface="Calibri" panose="020F0502020204030204" pitchFamily="34" charset="0"/>
                <a:cs typeface="Calibri" panose="020F0502020204030204" pitchFamily="34" charset="0"/>
              </a:rPr>
              <a:t>Commissioner Tools</a:t>
            </a:r>
            <a:r>
              <a:rPr lang="en-US" b="0" dirty="0">
                <a:latin typeface="Calibri" panose="020F0502020204030204" pitchFamily="34" charset="0"/>
                <a:cs typeface="Calibri" panose="020F0502020204030204" pitchFamily="34" charset="0"/>
              </a:rPr>
              <a:t>, which involves integrating Unit Connections and key metrics into our Commissioner Tools system.  We will dive into Commissioner Tools in </a:t>
            </a:r>
            <a:r>
              <a:rPr lang="en-US" dirty="0" err="1">
                <a:latin typeface="Calibri" panose="020F0502020204030204" pitchFamily="34" charset="0"/>
                <a:cs typeface="Calibri" panose="020F0502020204030204" pitchFamily="34" charset="0"/>
              </a:rPr>
              <a:t>M</a:t>
            </a:r>
            <a:r>
              <a:rPr lang="en-US" b="0" dirty="0" err="1">
                <a:latin typeface="Calibri" panose="020F0502020204030204" pitchFamily="34" charset="0"/>
                <a:cs typeface="Calibri" panose="020F0502020204030204" pitchFamily="34" charset="0"/>
              </a:rPr>
              <a:t>y.Scouting</a:t>
            </a:r>
            <a:r>
              <a:rPr lang="en-US" b="0" dirty="0">
                <a:latin typeface="Calibri" panose="020F0502020204030204" pitchFamily="34" charset="0"/>
                <a:cs typeface="Calibri" panose="020F0502020204030204" pitchFamily="34" charset="0"/>
              </a:rPr>
              <a:t> later.</a:t>
            </a:r>
          </a:p>
          <a:p>
            <a:endParaRPr lang="en-US" dirty="0"/>
          </a:p>
        </p:txBody>
      </p:sp>
      <p:sp>
        <p:nvSpPr>
          <p:cNvPr id="4" name="Slide Number Placeholder 3"/>
          <p:cNvSpPr>
            <a:spLocks noGrp="1"/>
          </p:cNvSpPr>
          <p:nvPr>
            <p:ph type="sldNum" sz="quarter" idx="5"/>
          </p:nvPr>
        </p:nvSpPr>
        <p:spPr/>
        <p:txBody>
          <a:bodyPr/>
          <a:lstStyle/>
          <a:p>
            <a:fld id="{59048FD7-9EFB-46E7-BEEF-BA929D3F9856}" type="slidenum">
              <a:rPr lang="en-US" smtClean="0"/>
              <a:t>9</a:t>
            </a:fld>
            <a:endParaRPr lang="en-US"/>
          </a:p>
        </p:txBody>
      </p:sp>
    </p:spTree>
    <p:extLst>
      <p:ext uri="{BB962C8B-B14F-4D97-AF65-F5344CB8AC3E}">
        <p14:creationId xmlns:p14="http://schemas.microsoft.com/office/powerpoint/2010/main" val="6613352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068FED1-2862-4BA2-8856-6CBC38352094}" type="datetimeFigureOut">
              <a:rPr lang="en-US" smtClean="0"/>
              <a:t>8/27/2025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44995B-F9F8-4E35-BEAF-4D527C7C2316}" type="slidenum">
              <a:rPr lang="en-US" smtClean="0"/>
              <a:t>‹#›</a:t>
            </a:fld>
            <a:endParaRPr lang="en-US"/>
          </a:p>
        </p:txBody>
      </p:sp>
      <p:pic>
        <p:nvPicPr>
          <p:cNvPr id="8" name="Picture 7">
            <a:extLst>
              <a:ext uri="{FF2B5EF4-FFF2-40B4-BE49-F238E27FC236}">
                <a16:creationId xmlns:a16="http://schemas.microsoft.com/office/drawing/2014/main" id="{E4D6DA83-AD70-BBA6-4F17-01C9A951F91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5164" y="91321"/>
            <a:ext cx="2673341" cy="413152"/>
          </a:xfrm>
          <a:prstGeom prst="rect">
            <a:avLst/>
          </a:prstGeom>
        </p:spPr>
      </p:pic>
      <p:sp>
        <p:nvSpPr>
          <p:cNvPr id="10" name="TextBox 9">
            <a:extLst>
              <a:ext uri="{FF2B5EF4-FFF2-40B4-BE49-F238E27FC236}">
                <a16:creationId xmlns:a16="http://schemas.microsoft.com/office/drawing/2014/main" id="{203CC680-5077-1FF7-19AA-279493F058A4}"/>
              </a:ext>
            </a:extLst>
          </p:cNvPr>
          <p:cNvSpPr txBox="1"/>
          <p:nvPr userDrawn="1"/>
        </p:nvSpPr>
        <p:spPr>
          <a:xfrm>
            <a:off x="6935055" y="109180"/>
            <a:ext cx="3996913" cy="830997"/>
          </a:xfrm>
          <a:prstGeom prst="rect">
            <a:avLst/>
          </a:prstGeom>
          <a:noFill/>
        </p:spPr>
        <p:txBody>
          <a:bodyPr wrap="square" rtlCol="0">
            <a:spAutoFit/>
          </a:bodyPr>
          <a:lstStyle/>
          <a:p>
            <a:pPr algn="r"/>
            <a:r>
              <a:rPr lang="en-US" sz="2400" b="1" dirty="0">
                <a:solidFill>
                  <a:schemeClr val="bg1"/>
                </a:solidFill>
              </a:rPr>
              <a:t>Commissioner Position-Specific Training</a:t>
            </a:r>
          </a:p>
        </p:txBody>
      </p:sp>
    </p:spTree>
    <p:extLst>
      <p:ext uri="{BB962C8B-B14F-4D97-AF65-F5344CB8AC3E}">
        <p14:creationId xmlns:p14="http://schemas.microsoft.com/office/powerpoint/2010/main" val="30300668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068FED1-2862-4BA2-8856-6CBC38352094}" type="datetimeFigureOut">
              <a:rPr lang="en-US" smtClean="0"/>
              <a:t>8/27/2025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25047713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068FED1-2862-4BA2-8856-6CBC38352094}" type="datetimeFigureOut">
              <a:rPr lang="en-US" smtClean="0"/>
              <a:t>8/27/2025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2620767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59EBC4C1-C4DB-DC47-B6B7-433F58B75263}" type="datetime1">
              <a:rPr lang="en-US" smtClean="0"/>
              <a:t>8/27/2025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7F3A9A-7C9F-4B43-9740-8D7325A315FB}" type="slidenum">
              <a:rPr lang="en-US" smtClean="0"/>
              <a:t>‹#›</a:t>
            </a:fld>
            <a:endParaRPr lang="en-US"/>
          </a:p>
        </p:txBody>
      </p:sp>
    </p:spTree>
    <p:extLst>
      <p:ext uri="{BB962C8B-B14F-4D97-AF65-F5344CB8AC3E}">
        <p14:creationId xmlns:p14="http://schemas.microsoft.com/office/powerpoint/2010/main" val="11178596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068FED1-2862-4BA2-8856-6CBC38352094}" type="datetimeFigureOut">
              <a:rPr lang="en-US" smtClean="0"/>
              <a:t>8/27/2025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42662982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068FED1-2862-4BA2-8856-6CBC38352094}" type="datetimeFigureOut">
              <a:rPr lang="en-US" smtClean="0"/>
              <a:t>8/27/2025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42464162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0" y="464878"/>
            <a:ext cx="5953299" cy="599151"/>
          </a:xfrm>
        </p:spPr>
        <p:txBody>
          <a:bodyPr/>
          <a:lstStyle/>
          <a:p>
            <a:r>
              <a:rPr lang="en-US" dirty="0"/>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068FED1-2862-4BA2-8856-6CBC38352094}" type="datetimeFigureOut">
              <a:rPr lang="en-US" smtClean="0"/>
              <a:t>8/27/2025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5184115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0" y="389543"/>
            <a:ext cx="5910147" cy="557588"/>
          </a:xfrm>
        </p:spPr>
        <p:txBody>
          <a:bodyPr/>
          <a:lstStyle/>
          <a:p>
            <a:r>
              <a:rPr lang="en-US" dirty="0"/>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068FED1-2862-4BA2-8856-6CBC38352094}" type="datetimeFigureOut">
              <a:rPr lang="en-US" smtClean="0"/>
              <a:t>8/27/2025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36194669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068FED1-2862-4BA2-8856-6CBC38352094}" type="datetimeFigureOut">
              <a:rPr lang="en-US" smtClean="0"/>
              <a:t>8/27/2025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3839174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068FED1-2862-4BA2-8856-6CBC38352094}" type="datetimeFigureOut">
              <a:rPr lang="en-US" smtClean="0"/>
              <a:t>8/27/2025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25411365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068FED1-2862-4BA2-8856-6CBC38352094}" type="datetimeFigureOut">
              <a:rPr lang="en-US" smtClean="0"/>
              <a:t>8/27/2025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27469778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068FED1-2862-4BA2-8856-6CBC38352094}" type="datetimeFigureOut">
              <a:rPr lang="en-US" smtClean="0"/>
              <a:t>8/27/2025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24307188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1376" y="464878"/>
            <a:ext cx="5953299" cy="599151"/>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68FED1-2862-4BA2-8856-6CBC38352094}" type="datetimeFigureOut">
              <a:rPr lang="en-US" smtClean="0"/>
              <a:t>8/27/2025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244995B-F9F8-4E35-BEAF-4D527C7C2316}" type="slidenum">
              <a:rPr lang="en-US" smtClean="0"/>
              <a:t>‹#›</a:t>
            </a:fld>
            <a:endParaRPr lang="en-US"/>
          </a:p>
        </p:txBody>
      </p:sp>
      <p:sp>
        <p:nvSpPr>
          <p:cNvPr id="7" name="Right Triangle 6">
            <a:extLst>
              <a:ext uri="{FF2B5EF4-FFF2-40B4-BE49-F238E27FC236}">
                <a16:creationId xmlns:a16="http://schemas.microsoft.com/office/drawing/2014/main" id="{31F77C30-90ED-7DDF-51AB-5D2FADCCE8F1}"/>
              </a:ext>
            </a:extLst>
          </p:cNvPr>
          <p:cNvSpPr/>
          <p:nvPr userDrawn="1"/>
        </p:nvSpPr>
        <p:spPr>
          <a:xfrm flipH="1" flipV="1">
            <a:off x="2300751" y="-1916"/>
            <a:ext cx="9891252" cy="1402090"/>
          </a:xfrm>
          <a:prstGeom prst="rtTriangle">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13" dirty="0"/>
          </a:p>
        </p:txBody>
      </p:sp>
      <p:pic>
        <p:nvPicPr>
          <p:cNvPr id="9" name="Picture 8" descr="A picture containing drawing, game&#10;&#10;Description automatically generated">
            <a:extLst>
              <a:ext uri="{FF2B5EF4-FFF2-40B4-BE49-F238E27FC236}">
                <a16:creationId xmlns:a16="http://schemas.microsoft.com/office/drawing/2014/main" id="{E3FB09C7-1688-D610-5300-7577F0F60C4D}"/>
              </a:ext>
            </a:extLst>
          </p:cNvPr>
          <p:cNvPicPr>
            <a:picLocks noChangeAspect="1"/>
          </p:cNvPicPr>
          <p:nvPr userDrawn="1"/>
        </p:nvPicPr>
        <p:blipFill>
          <a:blip r:embed="rId1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912415" y="113710"/>
            <a:ext cx="1023559" cy="999460"/>
          </a:xfrm>
          <a:prstGeom prst="rect">
            <a:avLst/>
          </a:prstGeom>
        </p:spPr>
      </p:pic>
    </p:spTree>
    <p:extLst>
      <p:ext uri="{BB962C8B-B14F-4D97-AF65-F5344CB8AC3E}">
        <p14:creationId xmlns:p14="http://schemas.microsoft.com/office/powerpoint/2010/main" val="1345538539"/>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32" r:id="rId12"/>
  </p:sldLayoutIdLst>
  <p:txStyles>
    <p:titleStyle>
      <a:lvl1pPr algn="l" defTabSz="914400" rtl="0" eaLnBrk="1" latinLnBrk="0" hangingPunct="1">
        <a:lnSpc>
          <a:spcPct val="90000"/>
        </a:lnSpc>
        <a:spcBef>
          <a:spcPct val="0"/>
        </a:spcBef>
        <a:buNone/>
        <a:defRPr sz="3600" b="1"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4.jp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25.jpg"/></Relationships>
</file>

<file path=ppt/slides/_rels/slide2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30.jpeg"/><Relationship Id="rId4" Type="http://schemas.openxmlformats.org/officeDocument/2006/relationships/image" Target="../media/image29.jpeg"/></Relationships>
</file>

<file path=ppt/slides/_rels/slide3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34.png"/></Relationships>
</file>

<file path=ppt/slides/_rels/slide3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image" Target="../media/image36.png"/></Relationships>
</file>

<file path=ppt/slides/_rels/slide3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41.xml"/><Relationship Id="rId1" Type="http://schemas.openxmlformats.org/officeDocument/2006/relationships/slideLayout" Target="../slideLayouts/slideLayout7.xml"/><Relationship Id="rId4" Type="http://schemas.openxmlformats.org/officeDocument/2006/relationships/hyperlink" Target="https://www.publicdomainpictures.net/en/view-image.php?image=361700&amp;picture=people-network" TargetMode="External"/></Relationships>
</file>

<file path=ppt/slides/_rels/slide4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2.xml"/><Relationship Id="rId1" Type="http://schemas.openxmlformats.org/officeDocument/2006/relationships/slideLayout" Target="../slideLayouts/slideLayout7.xml"/><Relationship Id="rId6" Type="http://schemas.openxmlformats.org/officeDocument/2006/relationships/image" Target="../media/image44.png"/><Relationship Id="rId5" Type="http://schemas.openxmlformats.org/officeDocument/2006/relationships/hyperlink" Target="https://www.scouting.org/commissioners/connections/" TargetMode="External"/><Relationship Id="rId4" Type="http://schemas.openxmlformats.org/officeDocument/2006/relationships/image" Target="../media/image43.png"/></Relationships>
</file>

<file path=ppt/slides/_rels/slide4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8" Type="http://schemas.openxmlformats.org/officeDocument/2006/relationships/image" Target="../media/image50.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1.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53.xml"/><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2.jpg"/><Relationship Id="rId7" Type="http://schemas.openxmlformats.org/officeDocument/2006/relationships/image" Target="../media/image56.jpg"/><Relationship Id="rId2" Type="http://schemas.openxmlformats.org/officeDocument/2006/relationships/notesSlide" Target="../notesSlides/notesSlide54.xml"/><Relationship Id="rId1" Type="http://schemas.openxmlformats.org/officeDocument/2006/relationships/slideLayout" Target="../slideLayouts/slideLayout12.xml"/><Relationship Id="rId6" Type="http://schemas.openxmlformats.org/officeDocument/2006/relationships/image" Target="../media/image55.jpeg"/><Relationship Id="rId5" Type="http://schemas.openxmlformats.org/officeDocument/2006/relationships/image" Target="../media/image54.jpg"/><Relationship Id="rId4" Type="http://schemas.openxmlformats.org/officeDocument/2006/relationships/image" Target="../media/image53.jpg"/></Relationships>
</file>

<file path=ppt/slides/_rels/slide5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5.xml"/><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56.xml"/><Relationship Id="rId1" Type="http://schemas.openxmlformats.org/officeDocument/2006/relationships/slideLayout" Target="../slideLayouts/slideLayout2.xml"/><Relationship Id="rId5" Type="http://schemas.openxmlformats.org/officeDocument/2006/relationships/image" Target="../media/image60.png"/><Relationship Id="rId4" Type="http://schemas.openxmlformats.org/officeDocument/2006/relationships/hyperlink" Target="https://www.scouting.org/commissioners/" TargetMode="External"/></Relationships>
</file>

<file path=ppt/slides/_rels/slide5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57.xml"/><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58.xml"/><Relationship Id="rId1" Type="http://schemas.openxmlformats.org/officeDocument/2006/relationships/slideLayout" Target="../slideLayouts/slideLayout7.xml"/><Relationship Id="rId4" Type="http://schemas.openxmlformats.org/officeDocument/2006/relationships/image" Target="../media/image63.png"/></Relationships>
</file>

<file path=ppt/slides/_rels/slide59.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59.xml"/><Relationship Id="rId1" Type="http://schemas.openxmlformats.org/officeDocument/2006/relationships/slideLayout" Target="../slideLayouts/slideLayout7.xml"/><Relationship Id="rId4" Type="http://schemas.openxmlformats.org/officeDocument/2006/relationships/image" Target="../media/image65.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5.xml"/><Relationship Id="rId1" Type="http://schemas.openxmlformats.org/officeDocument/2006/relationships/slideLayout" Target="../slideLayouts/slideLayout12.xml"/><Relationship Id="rId4" Type="http://schemas.openxmlformats.org/officeDocument/2006/relationships/image" Target="../media/image3.jpg"/></Relationships>
</file>

<file path=ppt/slides/_rels/slide6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6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 up of a sign&#10;&#10;Description automatically generated">
            <a:extLst>
              <a:ext uri="{FF2B5EF4-FFF2-40B4-BE49-F238E27FC236}">
                <a16:creationId xmlns:a16="http://schemas.microsoft.com/office/drawing/2014/main" id="{E9226AA1-1846-4FC3-8E7A-3CEB512D68B1}"/>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458896" y="3729933"/>
            <a:ext cx="2386584" cy="2386584"/>
          </a:xfrm>
          <a:prstGeom prst="rect">
            <a:avLst/>
          </a:prstGeom>
        </p:spPr>
      </p:pic>
      <p:pic>
        <p:nvPicPr>
          <p:cNvPr id="7" name="Picture 6" descr="A close up of a sign&#10;&#10;Description automatically generated">
            <a:extLst>
              <a:ext uri="{FF2B5EF4-FFF2-40B4-BE49-F238E27FC236}">
                <a16:creationId xmlns:a16="http://schemas.microsoft.com/office/drawing/2014/main" id="{91C7FEC6-79E2-4774-A66C-4E9FA49D4020}"/>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6261314" y="3632201"/>
            <a:ext cx="2484317" cy="2484317"/>
          </a:xfrm>
          <a:prstGeom prst="rect">
            <a:avLst/>
          </a:prstGeom>
        </p:spPr>
      </p:pic>
      <p:sp>
        <p:nvSpPr>
          <p:cNvPr id="8" name="TextBox 7">
            <a:extLst>
              <a:ext uri="{FF2B5EF4-FFF2-40B4-BE49-F238E27FC236}">
                <a16:creationId xmlns:a16="http://schemas.microsoft.com/office/drawing/2014/main" id="{F356E471-4CA0-4D39-8E4C-5CFB5AA5395D}"/>
              </a:ext>
            </a:extLst>
          </p:cNvPr>
          <p:cNvSpPr txBox="1"/>
          <p:nvPr/>
        </p:nvSpPr>
        <p:spPr>
          <a:xfrm>
            <a:off x="1836859" y="1153310"/>
            <a:ext cx="8314660" cy="2123658"/>
          </a:xfrm>
          <a:prstGeom prst="rect">
            <a:avLst/>
          </a:prstGeom>
          <a:noFill/>
        </p:spPr>
        <p:txBody>
          <a:bodyPr wrap="square" rtlCol="0">
            <a:spAutoFit/>
          </a:bodyPr>
          <a:lstStyle/>
          <a:p>
            <a:pPr algn="ctr"/>
            <a:r>
              <a:rPr lang="en-US" sz="4400" b="1" dirty="0"/>
              <a:t>Council and Assistant Council Commissioner Position-Specific Training</a:t>
            </a:r>
          </a:p>
        </p:txBody>
      </p:sp>
      <p:sp>
        <p:nvSpPr>
          <p:cNvPr id="2" name="TextBox 1">
            <a:extLst>
              <a:ext uri="{FF2B5EF4-FFF2-40B4-BE49-F238E27FC236}">
                <a16:creationId xmlns:a16="http://schemas.microsoft.com/office/drawing/2014/main" id="{90A37B5E-FD98-4ED0-8A9D-3F7017534843}"/>
              </a:ext>
            </a:extLst>
          </p:cNvPr>
          <p:cNvSpPr txBox="1"/>
          <p:nvPr/>
        </p:nvSpPr>
        <p:spPr>
          <a:xfrm>
            <a:off x="9555480" y="6116517"/>
            <a:ext cx="2209038" cy="369332"/>
          </a:xfrm>
          <a:prstGeom prst="rect">
            <a:avLst/>
          </a:prstGeom>
          <a:noFill/>
        </p:spPr>
        <p:txBody>
          <a:bodyPr wrap="square" rtlCol="0">
            <a:spAutoFit/>
          </a:bodyPr>
          <a:lstStyle/>
          <a:p>
            <a:r>
              <a:rPr lang="en-US" dirty="0">
                <a:solidFill>
                  <a:schemeClr val="tx1">
                    <a:lumMod val="50000"/>
                    <a:lumOff val="50000"/>
                  </a:schemeClr>
                </a:solidFill>
              </a:rPr>
              <a:t>Revision 8/2025</a:t>
            </a:r>
          </a:p>
        </p:txBody>
      </p:sp>
      <p:pic>
        <p:nvPicPr>
          <p:cNvPr id="3" name="Picture 2">
            <a:extLst>
              <a:ext uri="{FF2B5EF4-FFF2-40B4-BE49-F238E27FC236}">
                <a16:creationId xmlns:a16="http://schemas.microsoft.com/office/drawing/2014/main" id="{A96FFB74-0456-58D0-5B0E-D8966CACA4F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5164" y="91321"/>
            <a:ext cx="2673341" cy="413152"/>
          </a:xfrm>
          <a:prstGeom prst="rect">
            <a:avLst/>
          </a:prstGeom>
        </p:spPr>
      </p:pic>
      <p:sp>
        <p:nvSpPr>
          <p:cNvPr id="4" name="TextBox 3">
            <a:extLst>
              <a:ext uri="{FF2B5EF4-FFF2-40B4-BE49-F238E27FC236}">
                <a16:creationId xmlns:a16="http://schemas.microsoft.com/office/drawing/2014/main" id="{DDA86859-675C-BFFF-121C-9800045225D8}"/>
              </a:ext>
            </a:extLst>
          </p:cNvPr>
          <p:cNvSpPr txBox="1"/>
          <p:nvPr/>
        </p:nvSpPr>
        <p:spPr>
          <a:xfrm>
            <a:off x="6935055" y="109180"/>
            <a:ext cx="3996913" cy="830997"/>
          </a:xfrm>
          <a:prstGeom prst="rect">
            <a:avLst/>
          </a:prstGeom>
          <a:noFill/>
        </p:spPr>
        <p:txBody>
          <a:bodyPr wrap="square" rtlCol="0">
            <a:spAutoFit/>
          </a:bodyPr>
          <a:lstStyle/>
          <a:p>
            <a:pPr algn="r"/>
            <a:r>
              <a:rPr lang="en-US" sz="2400" b="1" dirty="0">
                <a:solidFill>
                  <a:schemeClr val="bg1"/>
                </a:solidFill>
              </a:rPr>
              <a:t>Commissioner Position-Specific Training</a:t>
            </a:r>
          </a:p>
        </p:txBody>
      </p:sp>
    </p:spTree>
    <p:extLst>
      <p:ext uri="{BB962C8B-B14F-4D97-AF65-F5344CB8AC3E}">
        <p14:creationId xmlns:p14="http://schemas.microsoft.com/office/powerpoint/2010/main" val="27374371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F8DF17-05DB-FF01-9777-F3040E3E169F}"/>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BB32DB56-6CD3-504A-84F4-3465A1BB1982}"/>
              </a:ext>
            </a:extLst>
          </p:cNvPr>
          <p:cNvSpPr txBox="1"/>
          <p:nvPr/>
        </p:nvSpPr>
        <p:spPr>
          <a:xfrm>
            <a:off x="-54331" y="360341"/>
            <a:ext cx="4944752" cy="646331"/>
          </a:xfrm>
          <a:prstGeom prst="rect">
            <a:avLst/>
          </a:prstGeom>
          <a:noFill/>
        </p:spPr>
        <p:txBody>
          <a:bodyPr wrap="none" rtlCol="0">
            <a:spAutoFit/>
          </a:bodyPr>
          <a:lstStyle/>
          <a:p>
            <a:r>
              <a:rPr lang="en-US" sz="3600" b="1" dirty="0">
                <a:latin typeface="Calibri" panose="020F0502020204030204" pitchFamily="34" charset="0"/>
                <a:ea typeface="Calibri" panose="020F0502020204030204" pitchFamily="34" charset="0"/>
                <a:cs typeface="Times New Roman" panose="02020603050405020304" pitchFamily="18" charset="0"/>
              </a:rPr>
              <a:t>    Four Council Functions</a:t>
            </a:r>
            <a:endParaRPr lang="en-US" sz="3600" b="1" dirty="0"/>
          </a:p>
        </p:txBody>
      </p:sp>
      <p:pic>
        <p:nvPicPr>
          <p:cNvPr id="2" name="Picture 1" descr="A group of people holding puzzle pieces&#10;&#10;AI-generated content may be incorrect.">
            <a:extLst>
              <a:ext uri="{FF2B5EF4-FFF2-40B4-BE49-F238E27FC236}">
                <a16:creationId xmlns:a16="http://schemas.microsoft.com/office/drawing/2014/main" id="{D4A9C585-DC50-0A79-2A7E-A1B32964EC1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9689" t="10398" r="17054" b="9215"/>
          <a:stretch/>
        </p:blipFill>
        <p:spPr bwMode="auto">
          <a:xfrm>
            <a:off x="2199190" y="1185193"/>
            <a:ext cx="7702952" cy="550532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3567247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75971D-75EB-4F90-82A4-3B79C1AE8493}"/>
            </a:ext>
          </a:extLst>
        </p:cNvPr>
        <p:cNvGrpSpPr/>
        <p:nvPr/>
      </p:nvGrpSpPr>
      <p:grpSpPr>
        <a:xfrm>
          <a:off x="0" y="0"/>
          <a:ext cx="0" cy="0"/>
          <a:chOff x="0" y="0"/>
          <a:chExt cx="0" cy="0"/>
        </a:xfrm>
      </p:grpSpPr>
      <p:pic>
        <p:nvPicPr>
          <p:cNvPr id="12" name="Picture 11" descr="A list of people's leaders&#10;&#10;AI-generated content may be incorrect.">
            <a:extLst>
              <a:ext uri="{FF2B5EF4-FFF2-40B4-BE49-F238E27FC236}">
                <a16:creationId xmlns:a16="http://schemas.microsoft.com/office/drawing/2014/main" id="{9B6C7EFC-8459-43EE-9650-8A84625B8978}"/>
              </a:ext>
            </a:extLst>
          </p:cNvPr>
          <p:cNvPicPr>
            <a:picLocks noChangeAspect="1"/>
          </p:cNvPicPr>
          <p:nvPr/>
        </p:nvPicPr>
        <p:blipFill rotWithShape="1">
          <a:blip r:embed="rId3">
            <a:extLst>
              <a:ext uri="{28A0092B-C50C-407E-A947-70E740481C1C}">
                <a14:useLocalDpi xmlns:a14="http://schemas.microsoft.com/office/drawing/2010/main" val="0"/>
              </a:ext>
            </a:extLst>
          </a:blip>
          <a:srcRect t="26182" r="22261"/>
          <a:stretch>
            <a:fillRect/>
          </a:stretch>
        </p:blipFill>
        <p:spPr bwMode="auto">
          <a:xfrm>
            <a:off x="913284" y="2529068"/>
            <a:ext cx="7533111" cy="4024311"/>
          </a:xfrm>
          <a:prstGeom prst="rect">
            <a:avLst/>
          </a:prstGeom>
          <a:ln>
            <a:noFill/>
          </a:ln>
          <a:extLst>
            <a:ext uri="{53640926-AAD7-44D8-BBD7-CCE9431645EC}">
              <a14:shadowObscured xmlns:a14="http://schemas.microsoft.com/office/drawing/2010/main"/>
            </a:ext>
          </a:extLst>
        </p:spPr>
      </p:pic>
      <p:sp>
        <p:nvSpPr>
          <p:cNvPr id="14" name="TextBox 13">
            <a:extLst>
              <a:ext uri="{FF2B5EF4-FFF2-40B4-BE49-F238E27FC236}">
                <a16:creationId xmlns:a16="http://schemas.microsoft.com/office/drawing/2014/main" id="{77EF85F4-051E-F2D0-4104-95E2EEFA769C}"/>
              </a:ext>
            </a:extLst>
          </p:cNvPr>
          <p:cNvSpPr txBox="1"/>
          <p:nvPr/>
        </p:nvSpPr>
        <p:spPr>
          <a:xfrm>
            <a:off x="2599037" y="1288122"/>
            <a:ext cx="6668616" cy="1054263"/>
          </a:xfrm>
          <a:prstGeom prst="rect">
            <a:avLst/>
          </a:prstGeom>
          <a:noFill/>
        </p:spPr>
        <p:txBody>
          <a:bodyPr wrap="square">
            <a:spAutoFit/>
          </a:bodyPr>
          <a:lstStyle/>
          <a:p>
            <a:pPr algn="ctr">
              <a:lnSpc>
                <a:spcPct val="115000"/>
              </a:lnSpc>
              <a:spcAft>
                <a:spcPts val="1000"/>
              </a:spcAft>
            </a:pPr>
            <a:r>
              <a:rPr lang="en-US" sz="2800" b="1" dirty="0">
                <a:latin typeface="Calibri" panose="020F0502020204030204" pitchFamily="34" charset="0"/>
                <a:ea typeface="Calibri" panose="020F0502020204030204" pitchFamily="34" charset="0"/>
                <a:cs typeface="Times New Roman" panose="02020603050405020304" pitchFamily="18" charset="0"/>
              </a:rPr>
              <a:t>A Council Commissioner wears many “hats” while simultaneously serving as:</a:t>
            </a:r>
            <a:endParaRPr lang="en-US" sz="2400" b="1" dirty="0">
              <a:latin typeface="Calibri" panose="020F0502020204030204" pitchFamily="34" charset="0"/>
              <a:ea typeface="Calibri" panose="020F0502020204030204" pitchFamily="34" charset="0"/>
              <a:cs typeface="Times New Roman" panose="02020603050405020304" pitchFamily="18" charset="0"/>
            </a:endParaRPr>
          </a:p>
        </p:txBody>
      </p:sp>
      <p:sp>
        <p:nvSpPr>
          <p:cNvPr id="3" name="TextBox 2">
            <a:extLst>
              <a:ext uri="{FF2B5EF4-FFF2-40B4-BE49-F238E27FC236}">
                <a16:creationId xmlns:a16="http://schemas.microsoft.com/office/drawing/2014/main" id="{519998CC-B908-548C-3E44-8EBBAC085DBA}"/>
              </a:ext>
            </a:extLst>
          </p:cNvPr>
          <p:cNvSpPr txBox="1"/>
          <p:nvPr/>
        </p:nvSpPr>
        <p:spPr>
          <a:xfrm>
            <a:off x="334763" y="304621"/>
            <a:ext cx="7613778" cy="590931"/>
          </a:xfrm>
          <a:prstGeom prst="rect">
            <a:avLst/>
          </a:prstGeom>
          <a:noFill/>
        </p:spPr>
        <p:txBody>
          <a:bodyPr wrap="square">
            <a:spAutoFit/>
          </a:bodyPr>
          <a:lstStyle/>
          <a:p>
            <a:pPr defTabSz="914400">
              <a:lnSpc>
                <a:spcPct val="90000"/>
              </a:lnSpc>
              <a:spcBef>
                <a:spcPct val="0"/>
              </a:spcBef>
              <a:spcAft>
                <a:spcPts val="600"/>
              </a:spcAft>
              <a:tabLst>
                <a:tab pos="1306513" algn="l"/>
              </a:tabLst>
            </a:pPr>
            <a:r>
              <a:rPr lang="en-US" sz="3600" b="1" dirty="0">
                <a:ea typeface="+mj-ea"/>
                <a:cs typeface="+mj-cs"/>
              </a:rPr>
              <a:t>Roles in Council Key 3</a:t>
            </a:r>
          </a:p>
        </p:txBody>
      </p:sp>
      <p:pic>
        <p:nvPicPr>
          <p:cNvPr id="5" name="Picture 4">
            <a:extLst>
              <a:ext uri="{FF2B5EF4-FFF2-40B4-BE49-F238E27FC236}">
                <a16:creationId xmlns:a16="http://schemas.microsoft.com/office/drawing/2014/main" id="{0A539EED-DB0B-6169-9D88-72501FEF62DC}"/>
              </a:ext>
            </a:extLst>
          </p:cNvPr>
          <p:cNvPicPr>
            <a:picLocks noChangeAspect="1"/>
          </p:cNvPicPr>
          <p:nvPr/>
        </p:nvPicPr>
        <p:blipFill>
          <a:blip r:embed="rId4"/>
          <a:stretch>
            <a:fillRect/>
          </a:stretch>
        </p:blipFill>
        <p:spPr>
          <a:xfrm>
            <a:off x="8580214" y="2903635"/>
            <a:ext cx="2646121" cy="3246821"/>
          </a:xfrm>
          <a:prstGeom prst="rect">
            <a:avLst/>
          </a:prstGeom>
        </p:spPr>
      </p:pic>
    </p:spTree>
    <p:extLst>
      <p:ext uri="{BB962C8B-B14F-4D97-AF65-F5344CB8AC3E}">
        <p14:creationId xmlns:p14="http://schemas.microsoft.com/office/powerpoint/2010/main" val="24601835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ADDE5AD-E373-47B5-BE3C-6606FC62EE1B}"/>
              </a:ext>
            </a:extLst>
          </p:cNvPr>
          <p:cNvSpPr txBox="1"/>
          <p:nvPr/>
        </p:nvSpPr>
        <p:spPr>
          <a:xfrm>
            <a:off x="191911" y="372533"/>
            <a:ext cx="8035991" cy="1200329"/>
          </a:xfrm>
          <a:prstGeom prst="rect">
            <a:avLst/>
          </a:prstGeom>
          <a:noFill/>
        </p:spPr>
        <p:txBody>
          <a:bodyPr wrap="square" rtlCol="0">
            <a:spAutoFit/>
          </a:bodyPr>
          <a:lstStyle/>
          <a:p>
            <a:r>
              <a:rPr lang="en-US" sz="3600" b="1" dirty="0"/>
              <a:t>Roles of the </a:t>
            </a:r>
          </a:p>
          <a:p>
            <a:r>
              <a:rPr lang="en-US" sz="3600" b="1" dirty="0"/>
              <a:t>Council Commissioner</a:t>
            </a:r>
          </a:p>
        </p:txBody>
      </p:sp>
      <p:pic>
        <p:nvPicPr>
          <p:cNvPr id="3" name="Picture 2" descr="A close up of a sign&#10;&#10;Description automatically generated">
            <a:extLst>
              <a:ext uri="{FF2B5EF4-FFF2-40B4-BE49-F238E27FC236}">
                <a16:creationId xmlns:a16="http://schemas.microsoft.com/office/drawing/2014/main" id="{7D230384-58FC-664C-89C6-B0F9E62CCC0C}"/>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4322157" y="1987571"/>
            <a:ext cx="3547686" cy="3547686"/>
          </a:xfrm>
          <a:prstGeom prst="rect">
            <a:avLst/>
          </a:prstGeom>
        </p:spPr>
      </p:pic>
    </p:spTree>
    <p:extLst>
      <p:ext uri="{BB962C8B-B14F-4D97-AF65-F5344CB8AC3E}">
        <p14:creationId xmlns:p14="http://schemas.microsoft.com/office/powerpoint/2010/main" val="13228059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994C0D0-7E73-00BB-3F07-697254C2BC41}"/>
              </a:ext>
            </a:extLst>
          </p:cNvPr>
          <p:cNvSpPr txBox="1"/>
          <p:nvPr/>
        </p:nvSpPr>
        <p:spPr>
          <a:xfrm>
            <a:off x="153700" y="260796"/>
            <a:ext cx="5985712" cy="738664"/>
          </a:xfrm>
          <a:prstGeom prst="rect">
            <a:avLst/>
          </a:prstGeom>
          <a:noFill/>
        </p:spPr>
        <p:txBody>
          <a:bodyPr wrap="square" rtlCol="0">
            <a:spAutoFit/>
          </a:bodyPr>
          <a:lstStyle/>
          <a:p>
            <a:r>
              <a:rPr lang="en-US" sz="3300" b="1" dirty="0">
                <a:ea typeface="+mj-ea"/>
                <a:cs typeface="+mj-cs"/>
              </a:rPr>
              <a:t>Leadership and Governance</a:t>
            </a:r>
          </a:p>
          <a:p>
            <a:r>
              <a:rPr lang="en-US" sz="900" b="1" dirty="0">
                <a:ea typeface="+mj-ea"/>
                <a:cs typeface="+mj-cs"/>
              </a:rPr>
              <a:t> </a:t>
            </a:r>
          </a:p>
        </p:txBody>
      </p:sp>
      <p:sp>
        <p:nvSpPr>
          <p:cNvPr id="6" name="TextBox 5">
            <a:extLst>
              <a:ext uri="{FF2B5EF4-FFF2-40B4-BE49-F238E27FC236}">
                <a16:creationId xmlns:a16="http://schemas.microsoft.com/office/drawing/2014/main" id="{2D736253-AA34-6313-6721-1EB883957D99}"/>
              </a:ext>
            </a:extLst>
          </p:cNvPr>
          <p:cNvSpPr txBox="1"/>
          <p:nvPr/>
        </p:nvSpPr>
        <p:spPr>
          <a:xfrm>
            <a:off x="2481812" y="2415553"/>
            <a:ext cx="5368358" cy="1077218"/>
          </a:xfrm>
          <a:prstGeom prst="rect">
            <a:avLst/>
          </a:prstGeom>
          <a:noFill/>
        </p:spPr>
        <p:txBody>
          <a:bodyPr wrap="square" rtlCol="0">
            <a:spAutoFit/>
          </a:bodyPr>
          <a:lstStyle/>
          <a:p>
            <a:r>
              <a:rPr lang="en-US" sz="3200" b="1" dirty="0">
                <a:ea typeface="+mj-ea"/>
                <a:cs typeface="+mj-cs"/>
              </a:rPr>
              <a:t>Characterizing the </a:t>
            </a:r>
          </a:p>
          <a:p>
            <a:r>
              <a:rPr lang="en-US" sz="3200" b="1" dirty="0">
                <a:ea typeface="+mj-ea"/>
                <a:cs typeface="+mj-cs"/>
              </a:rPr>
              <a:t>council commissioner’s role:</a:t>
            </a:r>
          </a:p>
        </p:txBody>
      </p:sp>
      <p:sp>
        <p:nvSpPr>
          <p:cNvPr id="7" name="TextBox 6">
            <a:extLst>
              <a:ext uri="{FF2B5EF4-FFF2-40B4-BE49-F238E27FC236}">
                <a16:creationId xmlns:a16="http://schemas.microsoft.com/office/drawing/2014/main" id="{D06265A9-4B2C-7FB0-E996-4F4842161948}"/>
              </a:ext>
            </a:extLst>
          </p:cNvPr>
          <p:cNvSpPr txBox="1"/>
          <p:nvPr/>
        </p:nvSpPr>
        <p:spPr>
          <a:xfrm>
            <a:off x="3699215" y="3740658"/>
            <a:ext cx="4373441" cy="1284967"/>
          </a:xfrm>
          <a:prstGeom prst="rect">
            <a:avLst/>
          </a:prstGeom>
          <a:noFill/>
        </p:spPr>
        <p:txBody>
          <a:bodyPr wrap="none" rtlCol="0">
            <a:spAutoFit/>
          </a:bodyPr>
          <a:lstStyle/>
          <a:p>
            <a:pPr marL="214313" indent="-214313">
              <a:buFont typeface="Arial" panose="020B0604020202020204" pitchFamily="34" charset="0"/>
              <a:buChar char="•"/>
            </a:pPr>
            <a:r>
              <a:rPr lang="en-US" sz="3200" b="1" dirty="0"/>
              <a:t>Governance</a:t>
            </a:r>
          </a:p>
          <a:p>
            <a:pPr marL="214313" indent="-214313">
              <a:buFont typeface="Arial" panose="020B0604020202020204" pitchFamily="34" charset="0"/>
              <a:buChar char="•"/>
            </a:pPr>
            <a:r>
              <a:rPr lang="en-US" sz="3200" b="1" dirty="0"/>
              <a:t>Operational Leadership</a:t>
            </a:r>
          </a:p>
          <a:p>
            <a:pPr marL="214313" indent="-214313">
              <a:buFont typeface="Arial" panose="020B0604020202020204" pitchFamily="34" charset="0"/>
              <a:buChar char="•"/>
            </a:pPr>
            <a:endParaRPr lang="en-US" sz="1350" dirty="0"/>
          </a:p>
        </p:txBody>
      </p:sp>
      <p:pic>
        <p:nvPicPr>
          <p:cNvPr id="2" name="Picture 1" descr="A picture containing drawing, game&#10;&#10;Description automatically generated">
            <a:extLst>
              <a:ext uri="{FF2B5EF4-FFF2-40B4-BE49-F238E27FC236}">
                <a16:creationId xmlns:a16="http://schemas.microsoft.com/office/drawing/2014/main" id="{7BA8DC33-3D3B-A78F-6C2A-4F452696056C}"/>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687795" y="0"/>
            <a:ext cx="946786" cy="999460"/>
          </a:xfrm>
          <a:prstGeom prst="rect">
            <a:avLst/>
          </a:prstGeom>
        </p:spPr>
      </p:pic>
      <p:sp>
        <p:nvSpPr>
          <p:cNvPr id="8" name="TextBox 7">
            <a:extLst>
              <a:ext uri="{FF2B5EF4-FFF2-40B4-BE49-F238E27FC236}">
                <a16:creationId xmlns:a16="http://schemas.microsoft.com/office/drawing/2014/main" id="{1158643C-42F3-EC98-B79B-2538F2EA9DD8}"/>
              </a:ext>
            </a:extLst>
          </p:cNvPr>
          <p:cNvSpPr txBox="1"/>
          <p:nvPr/>
        </p:nvSpPr>
        <p:spPr>
          <a:xfrm>
            <a:off x="2481812" y="1582891"/>
            <a:ext cx="7315200" cy="584775"/>
          </a:xfrm>
          <a:prstGeom prst="rect">
            <a:avLst/>
          </a:prstGeom>
          <a:noFill/>
        </p:spPr>
        <p:txBody>
          <a:bodyPr wrap="square">
            <a:spAutoFit/>
          </a:bodyPr>
          <a:lstStyle/>
          <a:p>
            <a:r>
              <a:rPr lang="en-US" sz="3200" b="1" dirty="0">
                <a:ea typeface="+mj-ea"/>
                <a:cs typeface="+mj-cs"/>
              </a:rPr>
              <a:t>What we do and how we lead matters</a:t>
            </a:r>
          </a:p>
        </p:txBody>
      </p:sp>
    </p:spTree>
    <p:extLst>
      <p:ext uri="{BB962C8B-B14F-4D97-AF65-F5344CB8AC3E}">
        <p14:creationId xmlns:p14="http://schemas.microsoft.com/office/powerpoint/2010/main" val="15656901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idx="4294967295"/>
          </p:nvPr>
        </p:nvSpPr>
        <p:spPr>
          <a:xfrm>
            <a:off x="295186" y="463945"/>
            <a:ext cx="5448300" cy="521551"/>
          </a:xfrm>
          <a:prstGeom prst="rect">
            <a:avLst/>
          </a:prstGeom>
        </p:spPr>
        <p:txBody>
          <a:bodyPr vert="horz" lIns="91440" tIns="45720" rIns="91440" bIns="45720" rtlCol="0" anchor="ctr">
            <a:noAutofit/>
          </a:bodyPr>
          <a:lstStyle/>
          <a:p>
            <a:r>
              <a:rPr lang="en-US" dirty="0"/>
              <a:t>Council Governance</a:t>
            </a:r>
          </a:p>
        </p:txBody>
      </p:sp>
      <p:sp>
        <p:nvSpPr>
          <p:cNvPr id="5" name="TextBox 4"/>
          <p:cNvSpPr txBox="1"/>
          <p:nvPr/>
        </p:nvSpPr>
        <p:spPr>
          <a:xfrm>
            <a:off x="6673012" y="516113"/>
            <a:ext cx="4451866" cy="5561380"/>
          </a:xfrm>
          <a:prstGeom prst="rect">
            <a:avLst/>
          </a:prstGeom>
        </p:spPr>
        <p:txBody>
          <a:bodyPr vert="horz" lIns="91440" tIns="45720" rIns="91440" bIns="45720" rtlCol="0" anchor="ctr">
            <a:normAutofit/>
          </a:bodyPr>
          <a:lstStyle/>
          <a:p>
            <a:pPr marL="228600" defTabSz="914400">
              <a:lnSpc>
                <a:spcPct val="90000"/>
              </a:lnSpc>
              <a:spcAft>
                <a:spcPts val="800"/>
              </a:spcAft>
            </a:pPr>
            <a:r>
              <a:rPr lang="en-US" sz="3200" b="1" dirty="0">
                <a:solidFill>
                  <a:schemeClr val="tx1">
                    <a:alpha val="80000"/>
                  </a:schemeClr>
                </a:solidFill>
              </a:rPr>
              <a:t>Council Executive Board</a:t>
            </a:r>
          </a:p>
          <a:p>
            <a:pPr marL="914400" lvl="1" indent="-228600" defTabSz="914400">
              <a:lnSpc>
                <a:spcPct val="90000"/>
              </a:lnSpc>
              <a:spcAft>
                <a:spcPts val="800"/>
              </a:spcAft>
              <a:buFont typeface="Arial" panose="020B0604020202020204" pitchFamily="34" charset="0"/>
              <a:buChar char="•"/>
            </a:pPr>
            <a:r>
              <a:rPr lang="en-US" sz="2800" b="1" dirty="0">
                <a:solidFill>
                  <a:schemeClr val="tx1">
                    <a:alpha val="80000"/>
                  </a:schemeClr>
                </a:solidFill>
              </a:rPr>
              <a:t>Council Key 3 </a:t>
            </a:r>
          </a:p>
          <a:p>
            <a:pPr marL="914400" lvl="1" indent="-228600" defTabSz="914400">
              <a:lnSpc>
                <a:spcPct val="90000"/>
              </a:lnSpc>
              <a:spcAft>
                <a:spcPts val="800"/>
              </a:spcAft>
              <a:buFont typeface="Arial" panose="020B0604020202020204" pitchFamily="34" charset="0"/>
              <a:buChar char="•"/>
            </a:pPr>
            <a:r>
              <a:rPr lang="en-US" sz="2800" b="1" dirty="0">
                <a:solidFill>
                  <a:schemeClr val="tx1">
                    <a:alpha val="80000"/>
                  </a:schemeClr>
                </a:solidFill>
              </a:rPr>
              <a:t>Council Executive Committee</a:t>
            </a:r>
          </a:p>
          <a:p>
            <a:pPr marL="914400" lvl="1" indent="-228600" defTabSz="914400">
              <a:lnSpc>
                <a:spcPct val="90000"/>
              </a:lnSpc>
              <a:spcAft>
                <a:spcPts val="800"/>
              </a:spcAft>
              <a:buFont typeface="Arial" panose="020B0604020202020204" pitchFamily="34" charset="0"/>
              <a:buChar char="•"/>
            </a:pPr>
            <a:r>
              <a:rPr lang="en-US" sz="2800" b="1" dirty="0">
                <a:solidFill>
                  <a:schemeClr val="tx1">
                    <a:alpha val="80000"/>
                  </a:schemeClr>
                </a:solidFill>
              </a:rPr>
              <a:t>Ad hoc committees</a:t>
            </a:r>
          </a:p>
        </p:txBody>
      </p:sp>
      <p:pic>
        <p:nvPicPr>
          <p:cNvPr id="3" name="Picture 2">
            <a:extLst>
              <a:ext uri="{FF2B5EF4-FFF2-40B4-BE49-F238E27FC236}">
                <a16:creationId xmlns:a16="http://schemas.microsoft.com/office/drawing/2014/main" id="{0A7FE068-37BF-8251-3B24-CA2BD95773FB}"/>
              </a:ext>
            </a:extLst>
          </p:cNvPr>
          <p:cNvPicPr>
            <a:picLocks noChangeAspect="1"/>
          </p:cNvPicPr>
          <p:nvPr/>
        </p:nvPicPr>
        <p:blipFill>
          <a:blip r:embed="rId3"/>
          <a:stretch>
            <a:fillRect/>
          </a:stretch>
        </p:blipFill>
        <p:spPr>
          <a:xfrm>
            <a:off x="560949" y="1664198"/>
            <a:ext cx="6325987" cy="3711676"/>
          </a:xfrm>
          <a:prstGeom prst="rect">
            <a:avLst/>
          </a:prstGeom>
        </p:spPr>
      </p:pic>
    </p:spTree>
  </p:cSld>
  <p:clrMapOvr>
    <a:masterClrMapping/>
  </p:clrMapOvr>
  <p:transition advTm="4571"/>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BC4138C-A9CA-4FF7-8A82-16BE772BADDF}"/>
              </a:ext>
            </a:extLst>
          </p:cNvPr>
          <p:cNvSpPr txBox="1"/>
          <p:nvPr/>
        </p:nvSpPr>
        <p:spPr>
          <a:xfrm>
            <a:off x="-3494341" y="1351966"/>
            <a:ext cx="3028377" cy="3387497"/>
          </a:xfrm>
          <a:prstGeom prst="rect">
            <a:avLst/>
          </a:prstGeom>
        </p:spPr>
        <p:txBody>
          <a:bodyPr vert="horz" lIns="91440" tIns="45720" rIns="91440" bIns="45720" rtlCol="0" anchor="b">
            <a:normAutofit/>
          </a:bodyPr>
          <a:lstStyle/>
          <a:p>
            <a:pPr defTabSz="914400">
              <a:lnSpc>
                <a:spcPct val="90000"/>
              </a:lnSpc>
              <a:spcBef>
                <a:spcPct val="0"/>
              </a:spcBef>
              <a:spcAft>
                <a:spcPts val="600"/>
              </a:spcAft>
              <a:tabLst>
                <a:tab pos="1306513" algn="l"/>
              </a:tabLst>
            </a:pPr>
            <a:endParaRPr lang="en-US" sz="3500" b="1" dirty="0">
              <a:solidFill>
                <a:srgbClr val="FFFFFF"/>
              </a:solidFill>
              <a:latin typeface="+mj-lt"/>
              <a:ea typeface="+mj-ea"/>
              <a:cs typeface="+mj-cs"/>
            </a:endParaRPr>
          </a:p>
        </p:txBody>
      </p:sp>
      <p:sp>
        <p:nvSpPr>
          <p:cNvPr id="3" name="TextBox 2">
            <a:extLst>
              <a:ext uri="{FF2B5EF4-FFF2-40B4-BE49-F238E27FC236}">
                <a16:creationId xmlns:a16="http://schemas.microsoft.com/office/drawing/2014/main" id="{494BC441-ADA9-44F9-94D3-76926466E8E1}"/>
              </a:ext>
            </a:extLst>
          </p:cNvPr>
          <p:cNvSpPr txBox="1"/>
          <p:nvPr/>
        </p:nvSpPr>
        <p:spPr>
          <a:xfrm>
            <a:off x="1582823" y="2228266"/>
            <a:ext cx="4965923" cy="2938980"/>
          </a:xfrm>
          <a:prstGeom prst="rect">
            <a:avLst/>
          </a:prstGeom>
        </p:spPr>
        <p:txBody>
          <a:bodyPr vert="horz" lIns="91440" tIns="45720" rIns="91440" bIns="45720" rtlCol="0" anchor="ctr">
            <a:normAutofit fontScale="92500" lnSpcReduction="20000"/>
          </a:bodyPr>
          <a:lstStyle/>
          <a:p>
            <a:pPr defTabSz="914400">
              <a:lnSpc>
                <a:spcPct val="90000"/>
              </a:lnSpc>
              <a:spcAft>
                <a:spcPts val="600"/>
              </a:spcAft>
            </a:pPr>
            <a:endParaRPr lang="en-US" sz="3200" dirty="0"/>
          </a:p>
          <a:p>
            <a:pPr marL="1028700" lvl="1" indent="-228600" defTabSz="914400">
              <a:lnSpc>
                <a:spcPct val="90000"/>
              </a:lnSpc>
              <a:spcAft>
                <a:spcPts val="600"/>
              </a:spcAft>
              <a:buFont typeface="Arial" panose="020B0604020202020204" pitchFamily="34" charset="0"/>
              <a:buChar char="•"/>
            </a:pPr>
            <a:r>
              <a:rPr lang="en-US" sz="3000" b="1" dirty="0"/>
              <a:t>Duty of Care and </a:t>
            </a:r>
          </a:p>
          <a:p>
            <a:pPr marL="800100" lvl="1" defTabSz="914400">
              <a:lnSpc>
                <a:spcPct val="90000"/>
              </a:lnSpc>
              <a:spcAft>
                <a:spcPts val="600"/>
              </a:spcAft>
            </a:pPr>
            <a:r>
              <a:rPr lang="en-US" sz="3000" b="1" dirty="0"/>
              <a:t>   Due Diligence</a:t>
            </a:r>
          </a:p>
          <a:p>
            <a:pPr marL="800100" lvl="1" defTabSz="914400">
              <a:lnSpc>
                <a:spcPct val="90000"/>
              </a:lnSpc>
              <a:spcAft>
                <a:spcPts val="600"/>
              </a:spcAft>
            </a:pPr>
            <a:endParaRPr lang="en-US" sz="3000" b="1" dirty="0"/>
          </a:p>
          <a:p>
            <a:pPr marL="1028700" lvl="1" indent="-228600" defTabSz="914400">
              <a:lnSpc>
                <a:spcPct val="90000"/>
              </a:lnSpc>
              <a:spcAft>
                <a:spcPts val="600"/>
              </a:spcAft>
              <a:buFont typeface="Arial" panose="020B0604020202020204" pitchFamily="34" charset="0"/>
              <a:buChar char="•"/>
            </a:pPr>
            <a:r>
              <a:rPr lang="en-US" sz="3000" b="1" dirty="0"/>
              <a:t>Duty of Obedience</a:t>
            </a:r>
          </a:p>
          <a:p>
            <a:pPr marL="800100" lvl="1" defTabSz="914400">
              <a:lnSpc>
                <a:spcPct val="90000"/>
              </a:lnSpc>
              <a:spcAft>
                <a:spcPts val="600"/>
              </a:spcAft>
            </a:pPr>
            <a:endParaRPr lang="en-US" sz="3000" b="1" dirty="0"/>
          </a:p>
          <a:p>
            <a:pPr marL="1028700" lvl="1" indent="-228600" defTabSz="914400">
              <a:lnSpc>
                <a:spcPct val="90000"/>
              </a:lnSpc>
              <a:spcAft>
                <a:spcPts val="600"/>
              </a:spcAft>
              <a:buFont typeface="Arial" panose="020B0604020202020204" pitchFamily="34" charset="0"/>
              <a:buChar char="•"/>
            </a:pPr>
            <a:r>
              <a:rPr lang="en-US" sz="3000" b="1" dirty="0"/>
              <a:t>Duty of Loyalty</a:t>
            </a:r>
          </a:p>
        </p:txBody>
      </p:sp>
      <p:sp>
        <p:nvSpPr>
          <p:cNvPr id="19" name="TextBox 18">
            <a:extLst>
              <a:ext uri="{FF2B5EF4-FFF2-40B4-BE49-F238E27FC236}">
                <a16:creationId xmlns:a16="http://schemas.microsoft.com/office/drawing/2014/main" id="{7B7BB169-51C9-59C5-DE14-092D37D211B5}"/>
              </a:ext>
            </a:extLst>
          </p:cNvPr>
          <p:cNvSpPr txBox="1"/>
          <p:nvPr/>
        </p:nvSpPr>
        <p:spPr>
          <a:xfrm>
            <a:off x="260847" y="377755"/>
            <a:ext cx="7609874" cy="590931"/>
          </a:xfrm>
          <a:prstGeom prst="rect">
            <a:avLst/>
          </a:prstGeom>
          <a:noFill/>
        </p:spPr>
        <p:txBody>
          <a:bodyPr wrap="square">
            <a:spAutoFit/>
          </a:bodyPr>
          <a:lstStyle/>
          <a:p>
            <a:pPr defTabSz="914400">
              <a:lnSpc>
                <a:spcPct val="90000"/>
              </a:lnSpc>
              <a:spcBef>
                <a:spcPct val="0"/>
              </a:spcBef>
              <a:spcAft>
                <a:spcPts val="600"/>
              </a:spcAft>
              <a:tabLst>
                <a:tab pos="1306513" algn="l"/>
              </a:tabLst>
            </a:pPr>
            <a:r>
              <a:rPr lang="en-US" sz="3600" b="1" dirty="0">
                <a:ea typeface="+mj-ea"/>
                <a:cs typeface="+mj-cs"/>
              </a:rPr>
              <a:t>Roles in Council Governance</a:t>
            </a:r>
          </a:p>
        </p:txBody>
      </p:sp>
      <p:pic>
        <p:nvPicPr>
          <p:cNvPr id="1026" name="Picture 2">
            <a:extLst>
              <a:ext uri="{FF2B5EF4-FFF2-40B4-BE49-F238E27FC236}">
                <a16:creationId xmlns:a16="http://schemas.microsoft.com/office/drawing/2014/main" id="{68E31C29-C603-58C3-BA79-BB01FC75C9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80969" y="1690754"/>
            <a:ext cx="5143831" cy="40153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14939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BC4138C-A9CA-4FF7-8A82-16BE772BADDF}"/>
              </a:ext>
            </a:extLst>
          </p:cNvPr>
          <p:cNvSpPr txBox="1"/>
          <p:nvPr/>
        </p:nvSpPr>
        <p:spPr>
          <a:xfrm>
            <a:off x="229817" y="345739"/>
            <a:ext cx="7557212" cy="646331"/>
          </a:xfrm>
          <a:prstGeom prst="rect">
            <a:avLst/>
          </a:prstGeom>
          <a:noFill/>
        </p:spPr>
        <p:txBody>
          <a:bodyPr wrap="square" rtlCol="0">
            <a:spAutoFit/>
          </a:bodyPr>
          <a:lstStyle/>
          <a:p>
            <a:r>
              <a:rPr lang="en-US" sz="3600" b="1" dirty="0"/>
              <a:t>Governance: Summing Up:</a:t>
            </a:r>
          </a:p>
        </p:txBody>
      </p:sp>
      <p:sp>
        <p:nvSpPr>
          <p:cNvPr id="5" name="Content Placeholder 4">
            <a:extLst>
              <a:ext uri="{FF2B5EF4-FFF2-40B4-BE49-F238E27FC236}">
                <a16:creationId xmlns:a16="http://schemas.microsoft.com/office/drawing/2014/main" id="{00A4754B-9947-764D-A6A2-491C1E82BACA}"/>
              </a:ext>
            </a:extLst>
          </p:cNvPr>
          <p:cNvSpPr>
            <a:spLocks noGrp="1"/>
          </p:cNvSpPr>
          <p:nvPr>
            <p:ph idx="4294967295"/>
          </p:nvPr>
        </p:nvSpPr>
        <p:spPr>
          <a:xfrm>
            <a:off x="2228335" y="2167798"/>
            <a:ext cx="8271714" cy="3698132"/>
          </a:xfrm>
          <a:prstGeom prst="rect">
            <a:avLst/>
          </a:prstGeom>
        </p:spPr>
        <p:txBody>
          <a:bodyPr>
            <a:normAutofit/>
          </a:bodyPr>
          <a:lstStyle/>
          <a:p>
            <a:pPr lvl="1"/>
            <a:r>
              <a:rPr lang="en-US" sz="3200" b="1" dirty="0"/>
              <a:t>Help set policies and strategies</a:t>
            </a:r>
          </a:p>
          <a:p>
            <a:pPr lvl="1"/>
            <a:r>
              <a:rPr lang="en-US" sz="3200" b="1" dirty="0"/>
              <a:t>Be actively involved in major decisions for the council</a:t>
            </a:r>
          </a:p>
          <a:p>
            <a:pPr lvl="1"/>
            <a:r>
              <a:rPr lang="en-US" sz="3200" b="1" dirty="0"/>
              <a:t>Oversee the implementation of those decisions</a:t>
            </a:r>
          </a:p>
        </p:txBody>
      </p:sp>
    </p:spTree>
    <p:extLst>
      <p:ext uri="{BB962C8B-B14F-4D97-AF65-F5344CB8AC3E}">
        <p14:creationId xmlns:p14="http://schemas.microsoft.com/office/powerpoint/2010/main" val="22189039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4FCFB4-87F1-4554-9E79-6A83A2E31034}"/>
              </a:ext>
            </a:extLst>
          </p:cNvPr>
          <p:cNvSpPr txBox="1">
            <a:spLocks/>
          </p:cNvSpPr>
          <p:nvPr/>
        </p:nvSpPr>
        <p:spPr>
          <a:xfrm>
            <a:off x="262526" y="784264"/>
            <a:ext cx="7095169" cy="602514"/>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Aft>
                <a:spcPts val="600"/>
              </a:spcAft>
            </a:pPr>
            <a:r>
              <a:rPr lang="en-US" sz="3600" b="1" dirty="0">
                <a:latin typeface="+mn-lt"/>
              </a:rPr>
              <a:t>As a Member of the </a:t>
            </a:r>
          </a:p>
          <a:p>
            <a:pPr>
              <a:spcAft>
                <a:spcPts val="600"/>
              </a:spcAft>
            </a:pPr>
            <a:r>
              <a:rPr lang="en-US" sz="3600" b="1" dirty="0">
                <a:latin typeface="+mn-lt"/>
              </a:rPr>
              <a:t>Council Key 3</a:t>
            </a:r>
          </a:p>
        </p:txBody>
      </p:sp>
      <p:sp>
        <p:nvSpPr>
          <p:cNvPr id="3" name="Content Placeholder 2">
            <a:extLst>
              <a:ext uri="{FF2B5EF4-FFF2-40B4-BE49-F238E27FC236}">
                <a16:creationId xmlns:a16="http://schemas.microsoft.com/office/drawing/2014/main" id="{CA7E4346-B271-477A-86FB-9D63B1EF173D}"/>
              </a:ext>
            </a:extLst>
          </p:cNvPr>
          <p:cNvSpPr txBox="1">
            <a:spLocks/>
          </p:cNvSpPr>
          <p:nvPr/>
        </p:nvSpPr>
        <p:spPr>
          <a:xfrm>
            <a:off x="1726816" y="1989090"/>
            <a:ext cx="7470730" cy="331195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Develop a strong relationship with the council president and Scout executive</a:t>
            </a:r>
          </a:p>
          <a:p>
            <a:r>
              <a:rPr lang="en-US" b="1" dirty="0"/>
              <a:t>Be well informed on a wide array of issues and programs of the council</a:t>
            </a:r>
          </a:p>
          <a:p>
            <a:r>
              <a:rPr lang="en-US" b="1" dirty="0"/>
              <a:t>Lead from the front</a:t>
            </a:r>
          </a:p>
          <a:p>
            <a:r>
              <a:rPr lang="en-US" b="1" dirty="0"/>
              <a:t>Develop a vision, and lead from it</a:t>
            </a:r>
          </a:p>
        </p:txBody>
      </p:sp>
      <p:pic>
        <p:nvPicPr>
          <p:cNvPr id="6" name="Picture 5">
            <a:extLst>
              <a:ext uri="{FF2B5EF4-FFF2-40B4-BE49-F238E27FC236}">
                <a16:creationId xmlns:a16="http://schemas.microsoft.com/office/drawing/2014/main" id="{3C33C197-E409-D85A-F5AF-5EEBB15775D5}"/>
              </a:ext>
            </a:extLst>
          </p:cNvPr>
          <p:cNvPicPr>
            <a:picLocks noChangeAspect="1"/>
          </p:cNvPicPr>
          <p:nvPr/>
        </p:nvPicPr>
        <p:blipFill>
          <a:blip r:embed="rId3"/>
          <a:stretch>
            <a:fillRect/>
          </a:stretch>
        </p:blipFill>
        <p:spPr>
          <a:xfrm>
            <a:off x="7357695" y="4012421"/>
            <a:ext cx="2915455" cy="2338953"/>
          </a:xfrm>
          <a:prstGeom prst="rect">
            <a:avLst/>
          </a:prstGeom>
        </p:spPr>
      </p:pic>
    </p:spTree>
    <p:extLst>
      <p:ext uri="{BB962C8B-B14F-4D97-AF65-F5344CB8AC3E}">
        <p14:creationId xmlns:p14="http://schemas.microsoft.com/office/powerpoint/2010/main" val="15009619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60E3A19-0229-85D4-1732-10FBEE5EDE82}"/>
              </a:ext>
            </a:extLst>
          </p:cNvPr>
          <p:cNvSpPr>
            <a:spLocks noGrp="1"/>
          </p:cNvSpPr>
          <p:nvPr>
            <p:ph type="sldNum" sz="quarter" idx="12"/>
          </p:nvPr>
        </p:nvSpPr>
        <p:spPr/>
        <p:txBody>
          <a:bodyPr/>
          <a:lstStyle/>
          <a:p>
            <a:fld id="{05C9DD4B-3399-4885-A022-68FA8E60FA6E}" type="slidenum">
              <a:rPr lang="en-US" smtClean="0"/>
              <a:t>18</a:t>
            </a:fld>
            <a:endParaRPr lang="en-US"/>
          </a:p>
        </p:txBody>
      </p:sp>
      <p:sp>
        <p:nvSpPr>
          <p:cNvPr id="2" name="Title 1"/>
          <p:cNvSpPr>
            <a:spLocks noGrp="1"/>
          </p:cNvSpPr>
          <p:nvPr>
            <p:ph type="title" idx="4294967295"/>
          </p:nvPr>
        </p:nvSpPr>
        <p:spPr>
          <a:xfrm>
            <a:off x="215172" y="493740"/>
            <a:ext cx="8515350" cy="651708"/>
          </a:xfrm>
          <a:prstGeom prst="rect">
            <a:avLst/>
          </a:prstGeom>
        </p:spPr>
        <p:txBody>
          <a:bodyPr>
            <a:noAutofit/>
          </a:bodyPr>
          <a:lstStyle/>
          <a:p>
            <a:r>
              <a:rPr lang="en-US" dirty="0"/>
              <a:t>Council Commissioner </a:t>
            </a:r>
            <a:br>
              <a:rPr lang="en-US" dirty="0"/>
            </a:br>
            <a:r>
              <a:rPr lang="en-US" dirty="0"/>
              <a:t>Operational Role</a:t>
            </a:r>
          </a:p>
        </p:txBody>
      </p:sp>
      <p:sp>
        <p:nvSpPr>
          <p:cNvPr id="4" name="Content Placeholder 2">
            <a:extLst>
              <a:ext uri="{FF2B5EF4-FFF2-40B4-BE49-F238E27FC236}">
                <a16:creationId xmlns:a16="http://schemas.microsoft.com/office/drawing/2014/main" id="{8319DC03-5822-42FF-BD03-3BA51F810EEF}"/>
              </a:ext>
            </a:extLst>
          </p:cNvPr>
          <p:cNvSpPr txBox="1">
            <a:spLocks/>
          </p:cNvSpPr>
          <p:nvPr/>
        </p:nvSpPr>
        <p:spPr bwMode="auto">
          <a:xfrm>
            <a:off x="2115583" y="1820551"/>
            <a:ext cx="3057698" cy="3686799"/>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altLang="en-US" b="1" dirty="0">
                <a:cs typeface="Helvetica" pitchFamily="34" charset="0"/>
              </a:rPr>
              <a:t>Envision</a:t>
            </a:r>
          </a:p>
          <a:p>
            <a:r>
              <a:rPr lang="en-US" altLang="en-US" b="1" dirty="0">
                <a:cs typeface="Helvetica" pitchFamily="34" charset="0"/>
              </a:rPr>
              <a:t>Represent</a:t>
            </a:r>
          </a:p>
          <a:p>
            <a:r>
              <a:rPr lang="en-US" altLang="en-US" b="1" dirty="0">
                <a:cs typeface="Helvetica" pitchFamily="34" charset="0"/>
              </a:rPr>
              <a:t>Recruit</a:t>
            </a:r>
          </a:p>
          <a:p>
            <a:r>
              <a:rPr lang="en-US" altLang="en-US" b="1" dirty="0">
                <a:cs typeface="Helvetica" pitchFamily="34" charset="0"/>
              </a:rPr>
              <a:t>Enable</a:t>
            </a:r>
          </a:p>
          <a:p>
            <a:r>
              <a:rPr lang="en-US" altLang="en-US" b="1" dirty="0">
                <a:cs typeface="Helvetica" pitchFamily="34" charset="0"/>
              </a:rPr>
              <a:t>Retain</a:t>
            </a:r>
            <a:endParaRPr lang="en-US" altLang="en-US" sz="3600" b="1" dirty="0">
              <a:cs typeface="Helvetica" pitchFamily="34" charset="0"/>
            </a:endParaRPr>
          </a:p>
        </p:txBody>
      </p:sp>
      <p:pic>
        <p:nvPicPr>
          <p:cNvPr id="7" name="Picture 6">
            <a:extLst>
              <a:ext uri="{FF2B5EF4-FFF2-40B4-BE49-F238E27FC236}">
                <a16:creationId xmlns:a16="http://schemas.microsoft.com/office/drawing/2014/main" id="{91EA8634-3F6D-2C9A-C565-0ACF909F5FF1}"/>
              </a:ext>
            </a:extLst>
          </p:cNvPr>
          <p:cNvPicPr>
            <a:picLocks noChangeAspect="1"/>
          </p:cNvPicPr>
          <p:nvPr/>
        </p:nvPicPr>
        <p:blipFill>
          <a:blip r:embed="rId3"/>
          <a:srcRect t="7564" b="5339"/>
          <a:stretch>
            <a:fillRect/>
          </a:stretch>
        </p:blipFill>
        <p:spPr>
          <a:xfrm>
            <a:off x="4601202" y="1670051"/>
            <a:ext cx="5723164" cy="3987801"/>
          </a:xfrm>
          <a:prstGeom prst="rect">
            <a:avLst/>
          </a:prstGeom>
        </p:spPr>
      </p:pic>
    </p:spTree>
  </p:cSld>
  <p:clrMapOvr>
    <a:masterClrMapping/>
  </p:clrMapOvr>
  <p:transition advTm="23884"/>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018495" y="1872856"/>
            <a:ext cx="5893193" cy="2431435"/>
          </a:xfrm>
          <a:prstGeom prst="rect">
            <a:avLst/>
          </a:prstGeom>
          <a:noFill/>
        </p:spPr>
        <p:txBody>
          <a:bodyPr wrap="square" rtlCol="0">
            <a:spAutoFit/>
          </a:bodyPr>
          <a:lstStyle/>
          <a:p>
            <a:r>
              <a:rPr lang="en-US" sz="3200" b="1" dirty="0">
                <a:cs typeface="Helvetica" pitchFamily="34" charset="0"/>
              </a:rPr>
              <a:t>What a council commissioner is </a:t>
            </a:r>
            <a:r>
              <a:rPr lang="en-US" sz="3200" b="1" u="sng" dirty="0">
                <a:cs typeface="Helvetica" pitchFamily="34" charset="0"/>
              </a:rPr>
              <a:t>not</a:t>
            </a:r>
            <a:r>
              <a:rPr lang="en-US" sz="3200" b="1" i="1" dirty="0">
                <a:cs typeface="Helvetica" pitchFamily="34" charset="0"/>
              </a:rPr>
              <a:t> </a:t>
            </a:r>
            <a:r>
              <a:rPr lang="en-US" sz="3200" b="1" dirty="0">
                <a:cs typeface="Helvetica" pitchFamily="34" charset="0"/>
              </a:rPr>
              <a:t>responsible for</a:t>
            </a:r>
            <a:r>
              <a:rPr lang="en-US" sz="3200" b="1" i="1" dirty="0">
                <a:cs typeface="Helvetica" pitchFamily="34" charset="0"/>
              </a:rPr>
              <a:t>:</a:t>
            </a:r>
            <a:endParaRPr lang="en-US" sz="3200" b="1" dirty="0">
              <a:cs typeface="Helvetica" pitchFamily="34" charset="0"/>
            </a:endParaRPr>
          </a:p>
          <a:p>
            <a:pPr lvl="1">
              <a:buFont typeface="Arial" pitchFamily="34" charset="0"/>
              <a:buChar char="•"/>
            </a:pPr>
            <a:r>
              <a:rPr lang="en-US" sz="3200" b="1" dirty="0">
                <a:cs typeface="Helvetica" pitchFamily="34" charset="0"/>
              </a:rPr>
              <a:t> </a:t>
            </a:r>
            <a:r>
              <a:rPr lang="en-US" sz="2800" b="1" dirty="0">
                <a:cs typeface="Helvetica" pitchFamily="34" charset="0"/>
              </a:rPr>
              <a:t>Program</a:t>
            </a:r>
          </a:p>
          <a:p>
            <a:pPr lvl="1">
              <a:buFont typeface="Arial" pitchFamily="34" charset="0"/>
              <a:buChar char="•"/>
            </a:pPr>
            <a:r>
              <a:rPr lang="en-US" sz="2800" b="1" dirty="0">
                <a:cs typeface="Helvetica" pitchFamily="34" charset="0"/>
              </a:rPr>
              <a:t> Finance</a:t>
            </a:r>
          </a:p>
          <a:p>
            <a:pPr lvl="1">
              <a:buFont typeface="Arial" pitchFamily="34" charset="0"/>
              <a:buChar char="•"/>
            </a:pPr>
            <a:r>
              <a:rPr lang="en-US" sz="2800" b="1" dirty="0">
                <a:cs typeface="Helvetica" pitchFamily="34" charset="0"/>
              </a:rPr>
              <a:t> Membership</a:t>
            </a:r>
            <a:endParaRPr lang="en-US" sz="3200" b="1" dirty="0">
              <a:cs typeface="Helvetica" pitchFamily="34" charset="0"/>
            </a:endParaRPr>
          </a:p>
        </p:txBody>
      </p:sp>
      <p:pic>
        <p:nvPicPr>
          <p:cNvPr id="7" name="Picture 6" descr="A yellow triangle sign&#10;&#10;Description automatically generated with medium confidence">
            <a:extLst>
              <a:ext uri="{FF2B5EF4-FFF2-40B4-BE49-F238E27FC236}">
                <a16:creationId xmlns:a16="http://schemas.microsoft.com/office/drawing/2014/main" id="{2FD7E4BB-EC61-44C2-83A8-5417BA00BA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44255" y="1587113"/>
            <a:ext cx="2923877" cy="2923877"/>
          </a:xfrm>
          <a:prstGeom prst="rect">
            <a:avLst/>
          </a:prstGeom>
        </p:spPr>
      </p:pic>
      <p:sp>
        <p:nvSpPr>
          <p:cNvPr id="8" name="Title 1">
            <a:extLst>
              <a:ext uri="{FF2B5EF4-FFF2-40B4-BE49-F238E27FC236}">
                <a16:creationId xmlns:a16="http://schemas.microsoft.com/office/drawing/2014/main" id="{F2371A05-DBED-6211-D61D-061A2E56FF5C}"/>
              </a:ext>
            </a:extLst>
          </p:cNvPr>
          <p:cNvSpPr txBox="1">
            <a:spLocks/>
          </p:cNvSpPr>
          <p:nvPr/>
        </p:nvSpPr>
        <p:spPr>
          <a:xfrm>
            <a:off x="237067" y="283081"/>
            <a:ext cx="9226550" cy="1026430"/>
          </a:xfrm>
          <a:prstGeom prst="rect">
            <a:avLst/>
          </a:prstGeom>
        </p:spPr>
        <p:txBody>
          <a:bodyPr>
            <a:normAutofit lnSpcReduction="10000"/>
          </a:bodyPr>
          <a:lst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a:lstStyle>
          <a:p>
            <a:r>
              <a:rPr lang="en-US" sz="3600" dirty="0">
                <a:latin typeface="+mn-lt"/>
              </a:rPr>
              <a:t>Council Commissioner </a:t>
            </a:r>
          </a:p>
          <a:p>
            <a:r>
              <a:rPr lang="en-US" sz="3600" dirty="0">
                <a:latin typeface="+mn-lt"/>
              </a:rPr>
              <a:t>Operational Role</a:t>
            </a:r>
          </a:p>
        </p:txBody>
      </p:sp>
      <p:sp>
        <p:nvSpPr>
          <p:cNvPr id="3" name="TextBox 2">
            <a:extLst>
              <a:ext uri="{FF2B5EF4-FFF2-40B4-BE49-F238E27FC236}">
                <a16:creationId xmlns:a16="http://schemas.microsoft.com/office/drawing/2014/main" id="{B552F2A6-F57B-36FC-0986-E1D391E0280F}"/>
              </a:ext>
            </a:extLst>
          </p:cNvPr>
          <p:cNvSpPr txBox="1"/>
          <p:nvPr/>
        </p:nvSpPr>
        <p:spPr>
          <a:xfrm>
            <a:off x="1851378" y="5074335"/>
            <a:ext cx="8331200" cy="1569660"/>
          </a:xfrm>
          <a:prstGeom prst="rect">
            <a:avLst/>
          </a:prstGeom>
          <a:noFill/>
        </p:spPr>
        <p:txBody>
          <a:bodyPr wrap="square">
            <a:spAutoFit/>
          </a:bodyPr>
          <a:lstStyle/>
          <a:p>
            <a:pPr algn="ctr"/>
            <a:r>
              <a:rPr lang="en-US" sz="3200" b="1" dirty="0">
                <a:solidFill>
                  <a:srgbClr val="000000"/>
                </a:solidFill>
                <a:ea typeface="Times New Roman" panose="02020603050405020304" pitchFamily="18" charset="0"/>
                <a:cs typeface="Helvetica" panose="020B0604020202020204" pitchFamily="34" charset="0"/>
              </a:rPr>
              <a:t>Your role and responsibilities rest primarily in only one function: </a:t>
            </a:r>
          </a:p>
          <a:p>
            <a:pPr algn="ctr"/>
            <a:r>
              <a:rPr lang="en-US" sz="3200" b="1" dirty="0">
                <a:solidFill>
                  <a:srgbClr val="0000FF"/>
                </a:solidFill>
                <a:ea typeface="Times New Roman" panose="02020603050405020304" pitchFamily="18" charset="0"/>
                <a:cs typeface="Helvetica" panose="020B0604020202020204" pitchFamily="34" charset="0"/>
              </a:rPr>
              <a:t>Unit Service!</a:t>
            </a:r>
            <a:endParaRPr lang="en-US" sz="3200" dirty="0">
              <a:solidFill>
                <a:srgbClr val="0000FF"/>
              </a:solidFill>
            </a:endParaRPr>
          </a:p>
        </p:txBody>
      </p:sp>
    </p:spTree>
    <p:extLst>
      <p:ext uri="{BB962C8B-B14F-4D97-AF65-F5344CB8AC3E}">
        <p14:creationId xmlns:p14="http://schemas.microsoft.com/office/powerpoint/2010/main" val="28106973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35281" y="282713"/>
            <a:ext cx="9144000" cy="1200329"/>
          </a:xfrm>
          <a:prstGeom prst="rect">
            <a:avLst/>
          </a:prstGeom>
        </p:spPr>
        <p:txBody>
          <a:bodyPr wrap="square">
            <a:spAutoFit/>
          </a:bodyPr>
          <a:lstStyle/>
          <a:p>
            <a:r>
              <a:rPr lang="en-US" sz="3600" b="1" dirty="0">
                <a:ea typeface="Calibri" panose="020F0502020204030204" pitchFamily="34" charset="0"/>
                <a:cs typeface="Arial" panose="020B0604020202020204" pitchFamily="34" charset="0"/>
              </a:rPr>
              <a:t>Commissioner Service</a:t>
            </a:r>
          </a:p>
          <a:p>
            <a:r>
              <a:rPr lang="en-US" sz="3600" b="1" dirty="0">
                <a:ea typeface="Calibri" panose="020F0502020204030204" pitchFamily="34" charset="0"/>
                <a:cs typeface="Arial" panose="020B0604020202020204" pitchFamily="34" charset="0"/>
              </a:rPr>
              <a:t>Foundation </a:t>
            </a:r>
            <a:endParaRPr lang="en-US" sz="3600" b="1" dirty="0">
              <a:cs typeface="Arial" panose="020B0604020202020204" pitchFamily="34" charset="0"/>
            </a:endParaRPr>
          </a:p>
        </p:txBody>
      </p:sp>
      <p:sp>
        <p:nvSpPr>
          <p:cNvPr id="4" name="Rectangle 5">
            <a:extLst>
              <a:ext uri="{FF2B5EF4-FFF2-40B4-BE49-F238E27FC236}">
                <a16:creationId xmlns:a16="http://schemas.microsoft.com/office/drawing/2014/main" id="{213626C4-F79D-49ED-84CC-C0EB1DB048BC}"/>
              </a:ext>
            </a:extLst>
          </p:cNvPr>
          <p:cNvSpPr>
            <a:spLocks noChangeArrowheads="1"/>
          </p:cNvSpPr>
          <p:nvPr/>
        </p:nvSpPr>
        <p:spPr bwMode="auto">
          <a:xfrm>
            <a:off x="2152650" y="5867401"/>
            <a:ext cx="7759212" cy="707886"/>
          </a:xfrm>
          <a:prstGeom prst="rect">
            <a:avLst/>
          </a:prstGeom>
          <a:noFill/>
          <a:ln w="9525">
            <a:noFill/>
            <a:miter lim="800000"/>
            <a:headEnd/>
            <a:tailEnd/>
          </a:ln>
        </p:spPr>
        <p:txBody>
          <a:bodyPr wrap="square">
            <a:spAutoFit/>
          </a:bodyPr>
          <a:lstStyle/>
          <a:p>
            <a:pPr algn="ctr"/>
            <a:r>
              <a:rPr lang="en-US" sz="2000" b="1" dirty="0">
                <a:cs typeface="Helvetica" pitchFamily="34" charset="0"/>
              </a:rPr>
              <a:t>Deputy Scout Commissioner (left) and Scout Commissioner (right). </a:t>
            </a:r>
            <a:br>
              <a:rPr lang="en-US" sz="2000" b="1" dirty="0">
                <a:cs typeface="Helvetica" pitchFamily="34" charset="0"/>
              </a:rPr>
            </a:br>
            <a:r>
              <a:rPr lang="en-US" sz="2000" b="1" dirty="0">
                <a:cs typeface="Helvetica" pitchFamily="34" charset="0"/>
              </a:rPr>
              <a:t>The Scout Commissioner badge was one of the original badges.</a:t>
            </a:r>
          </a:p>
        </p:txBody>
      </p:sp>
      <p:pic>
        <p:nvPicPr>
          <p:cNvPr id="5" name="Picture 6">
            <a:extLst>
              <a:ext uri="{FF2B5EF4-FFF2-40B4-BE49-F238E27FC236}">
                <a16:creationId xmlns:a16="http://schemas.microsoft.com/office/drawing/2014/main" id="{E0AC72DA-DB74-4A86-877D-771CA63065BE}"/>
              </a:ext>
            </a:extLst>
          </p:cNvPr>
          <p:cNvPicPr>
            <a:picLocks noChangeAspect="1" noChangeArrowheads="1"/>
          </p:cNvPicPr>
          <p:nvPr/>
        </p:nvPicPr>
        <p:blipFill>
          <a:blip r:embed="rId3" cstate="print"/>
          <a:srcRect/>
          <a:stretch>
            <a:fillRect/>
          </a:stretch>
        </p:blipFill>
        <p:spPr bwMode="auto">
          <a:xfrm>
            <a:off x="3962718" y="2260759"/>
            <a:ext cx="1889125" cy="2828925"/>
          </a:xfrm>
          <a:prstGeom prst="rect">
            <a:avLst/>
          </a:prstGeom>
          <a:noFill/>
          <a:ln w="9525">
            <a:solidFill>
              <a:schemeClr val="accent1"/>
            </a:solidFill>
            <a:miter lim="800000"/>
            <a:headEnd/>
            <a:tailEnd/>
          </a:ln>
        </p:spPr>
      </p:pic>
      <p:pic>
        <p:nvPicPr>
          <p:cNvPr id="7" name="Picture 7">
            <a:extLst>
              <a:ext uri="{FF2B5EF4-FFF2-40B4-BE49-F238E27FC236}">
                <a16:creationId xmlns:a16="http://schemas.microsoft.com/office/drawing/2014/main" id="{7234B7CA-9491-4C9E-AAC9-B8782A646563}"/>
              </a:ext>
            </a:extLst>
          </p:cNvPr>
          <p:cNvPicPr>
            <a:picLocks noChangeAspect="1" noChangeArrowheads="1"/>
          </p:cNvPicPr>
          <p:nvPr/>
        </p:nvPicPr>
        <p:blipFill>
          <a:blip r:embed="rId4" cstate="print"/>
          <a:srcRect/>
          <a:stretch>
            <a:fillRect/>
          </a:stretch>
        </p:blipFill>
        <p:spPr bwMode="auto">
          <a:xfrm>
            <a:off x="6340159" y="2265521"/>
            <a:ext cx="1862138" cy="2819400"/>
          </a:xfrm>
          <a:prstGeom prst="rect">
            <a:avLst/>
          </a:prstGeom>
          <a:noFill/>
          <a:ln w="9525">
            <a:solidFill>
              <a:schemeClr val="accent1"/>
            </a:solidFill>
            <a:miter lim="800000"/>
            <a:headEnd/>
            <a:tailEnd/>
          </a:ln>
        </p:spPr>
      </p:pic>
    </p:spTree>
    <p:extLst>
      <p:ext uri="{BB962C8B-B14F-4D97-AF65-F5344CB8AC3E}">
        <p14:creationId xmlns:p14="http://schemas.microsoft.com/office/powerpoint/2010/main" val="21416110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18FDBC3-D8EF-4AE5-9FBD-0B6F800B9F9B}"/>
              </a:ext>
            </a:extLst>
          </p:cNvPr>
          <p:cNvSpPr txBox="1"/>
          <p:nvPr/>
        </p:nvSpPr>
        <p:spPr>
          <a:xfrm>
            <a:off x="2948668" y="5750612"/>
            <a:ext cx="6294665" cy="646331"/>
          </a:xfrm>
          <a:prstGeom prst="rect">
            <a:avLst/>
          </a:prstGeom>
          <a:noFill/>
        </p:spPr>
        <p:txBody>
          <a:bodyPr wrap="square" rtlCol="0">
            <a:spAutoFit/>
          </a:bodyPr>
          <a:lstStyle/>
          <a:p>
            <a:r>
              <a:rPr lang="en-US" sz="3600" b="1" dirty="0"/>
              <a:t>Council Commissioner’s Cabinet</a:t>
            </a:r>
          </a:p>
        </p:txBody>
      </p:sp>
      <p:sp>
        <p:nvSpPr>
          <p:cNvPr id="3" name="Title 3">
            <a:extLst>
              <a:ext uri="{FF2B5EF4-FFF2-40B4-BE49-F238E27FC236}">
                <a16:creationId xmlns:a16="http://schemas.microsoft.com/office/drawing/2014/main" id="{F4357968-8BA4-405F-BC87-444754290205}"/>
              </a:ext>
            </a:extLst>
          </p:cNvPr>
          <p:cNvSpPr txBox="1">
            <a:spLocks/>
          </p:cNvSpPr>
          <p:nvPr/>
        </p:nvSpPr>
        <p:spPr>
          <a:xfrm>
            <a:off x="440268" y="276319"/>
            <a:ext cx="5237389" cy="646331"/>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3600" b="1" dirty="0">
                <a:latin typeface="+mn-lt"/>
              </a:rPr>
              <a:t>Building the Team</a:t>
            </a:r>
          </a:p>
        </p:txBody>
      </p:sp>
      <p:pic>
        <p:nvPicPr>
          <p:cNvPr id="5" name="Picture 4" descr="A picture containing toy&#10;&#10;Description automatically generated">
            <a:extLst>
              <a:ext uri="{FF2B5EF4-FFF2-40B4-BE49-F238E27FC236}">
                <a16:creationId xmlns:a16="http://schemas.microsoft.com/office/drawing/2014/main" id="{E60F1C3F-588A-46B5-BF78-20FD8421F2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66141" y="1384242"/>
            <a:ext cx="5459716" cy="4089517"/>
          </a:xfrm>
          <a:prstGeom prst="rect">
            <a:avLst/>
          </a:prstGeom>
        </p:spPr>
      </p:pic>
    </p:spTree>
    <p:extLst>
      <p:ext uri="{BB962C8B-B14F-4D97-AF65-F5344CB8AC3E}">
        <p14:creationId xmlns:p14="http://schemas.microsoft.com/office/powerpoint/2010/main" val="11942017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497C3F4F-12A8-57BC-969E-B7E08A4E037D}"/>
              </a:ext>
            </a:extLst>
          </p:cNvPr>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a:off x="2363021" y="1911091"/>
            <a:ext cx="7115341" cy="4144645"/>
          </a:xfrm>
          <a:prstGeom prst="rect">
            <a:avLst/>
          </a:prstGeom>
        </p:spPr>
      </p:pic>
      <p:sp>
        <p:nvSpPr>
          <p:cNvPr id="3" name="TextBox 2">
            <a:extLst>
              <a:ext uri="{FF2B5EF4-FFF2-40B4-BE49-F238E27FC236}">
                <a16:creationId xmlns:a16="http://schemas.microsoft.com/office/drawing/2014/main" id="{46F2F79F-FBCC-47EE-AE5B-7DBD75DCF3D8}"/>
              </a:ext>
            </a:extLst>
          </p:cNvPr>
          <p:cNvSpPr txBox="1"/>
          <p:nvPr/>
        </p:nvSpPr>
        <p:spPr>
          <a:xfrm>
            <a:off x="2911661" y="3429000"/>
            <a:ext cx="8161564" cy="1815882"/>
          </a:xfrm>
          <a:prstGeom prst="rect">
            <a:avLst/>
          </a:prstGeom>
          <a:noFill/>
        </p:spPr>
        <p:txBody>
          <a:bodyPr wrap="square" rtlCol="0">
            <a:spAutoFit/>
          </a:bodyPr>
          <a:lstStyle/>
          <a:p>
            <a:pPr marL="342900" indent="-342900">
              <a:buFont typeface="Arial" panose="020B0604020202020204" pitchFamily="34" charset="0"/>
              <a:buChar char="•"/>
            </a:pPr>
            <a:r>
              <a:rPr lang="en-US" sz="2800" b="1" dirty="0"/>
              <a:t>You can’t do it alone</a:t>
            </a:r>
          </a:p>
          <a:p>
            <a:pPr marL="342900" indent="-342900">
              <a:buFont typeface="Arial" panose="020B0604020202020204" pitchFamily="34" charset="0"/>
              <a:buChar char="•"/>
            </a:pPr>
            <a:r>
              <a:rPr lang="en-US" sz="2800" b="1" dirty="0"/>
              <a:t>Vision drives roles and responsibilities</a:t>
            </a:r>
          </a:p>
          <a:p>
            <a:pPr marL="342900" indent="-342900">
              <a:buFont typeface="Arial" panose="020B0604020202020204" pitchFamily="34" charset="0"/>
              <a:buChar char="•"/>
            </a:pPr>
            <a:r>
              <a:rPr lang="en-US" sz="2800" b="1" dirty="0"/>
              <a:t>Form follows function</a:t>
            </a:r>
          </a:p>
          <a:p>
            <a:pPr marL="342900" indent="-342900">
              <a:buFont typeface="Arial" panose="020B0604020202020204" pitchFamily="34" charset="0"/>
              <a:buChar char="•"/>
            </a:pPr>
            <a:r>
              <a:rPr lang="en-US" sz="2800" b="1" dirty="0"/>
              <a:t>No pre-defined roles or structures</a:t>
            </a:r>
          </a:p>
        </p:txBody>
      </p:sp>
      <p:sp>
        <p:nvSpPr>
          <p:cNvPr id="4" name="TextBox 3">
            <a:extLst>
              <a:ext uri="{FF2B5EF4-FFF2-40B4-BE49-F238E27FC236}">
                <a16:creationId xmlns:a16="http://schemas.microsoft.com/office/drawing/2014/main" id="{385397A5-054E-4028-8653-BF96753CD155}"/>
              </a:ext>
            </a:extLst>
          </p:cNvPr>
          <p:cNvSpPr txBox="1"/>
          <p:nvPr/>
        </p:nvSpPr>
        <p:spPr>
          <a:xfrm>
            <a:off x="2582369" y="2377658"/>
            <a:ext cx="8490856" cy="584775"/>
          </a:xfrm>
          <a:prstGeom prst="rect">
            <a:avLst/>
          </a:prstGeom>
          <a:noFill/>
        </p:spPr>
        <p:txBody>
          <a:bodyPr wrap="square" rtlCol="0">
            <a:spAutoFit/>
          </a:bodyPr>
          <a:lstStyle/>
          <a:p>
            <a:r>
              <a:rPr lang="en-US" sz="3200" b="1" dirty="0"/>
              <a:t>Fundamental Concepts:</a:t>
            </a:r>
          </a:p>
        </p:txBody>
      </p:sp>
      <p:sp>
        <p:nvSpPr>
          <p:cNvPr id="8" name="TextBox 7">
            <a:extLst>
              <a:ext uri="{FF2B5EF4-FFF2-40B4-BE49-F238E27FC236}">
                <a16:creationId xmlns:a16="http://schemas.microsoft.com/office/drawing/2014/main" id="{88E959AF-9B39-4581-55B3-81EDF83A192D}"/>
              </a:ext>
            </a:extLst>
          </p:cNvPr>
          <p:cNvSpPr txBox="1"/>
          <p:nvPr/>
        </p:nvSpPr>
        <p:spPr>
          <a:xfrm>
            <a:off x="-29436" y="468421"/>
            <a:ext cx="8036767" cy="646331"/>
          </a:xfrm>
          <a:prstGeom prst="rect">
            <a:avLst/>
          </a:prstGeom>
          <a:noFill/>
        </p:spPr>
        <p:txBody>
          <a:bodyPr wrap="square" rtlCol="0">
            <a:spAutoFit/>
          </a:bodyPr>
          <a:lstStyle/>
          <a:p>
            <a:r>
              <a:rPr lang="en-US" sz="3600" b="1" dirty="0"/>
              <a:t>Building a Commissioner’s Cabinet</a:t>
            </a:r>
            <a:endParaRPr lang="en-US" sz="4000" b="1" dirty="0"/>
          </a:p>
        </p:txBody>
      </p:sp>
    </p:spTree>
    <p:extLst>
      <p:ext uri="{BB962C8B-B14F-4D97-AF65-F5344CB8AC3E}">
        <p14:creationId xmlns:p14="http://schemas.microsoft.com/office/powerpoint/2010/main" val="31379951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152651" y="2576321"/>
            <a:ext cx="2973506" cy="1877437"/>
          </a:xfrm>
          <a:prstGeom prst="rect">
            <a:avLst/>
          </a:prstGeom>
          <a:noFill/>
        </p:spPr>
        <p:txBody>
          <a:bodyPr wrap="none" rtlCol="0">
            <a:spAutoFit/>
          </a:bodyPr>
          <a:lstStyle/>
          <a:p>
            <a:pPr marL="285750" indent="-285750">
              <a:spcAft>
                <a:spcPts val="1200"/>
              </a:spcAft>
              <a:buFont typeface="Arial" panose="020B0604020202020204" pitchFamily="34" charset="0"/>
              <a:buChar char="•"/>
            </a:pPr>
            <a:r>
              <a:rPr lang="en-US" sz="3200" b="1" dirty="0"/>
              <a:t>Unit</a:t>
            </a:r>
          </a:p>
          <a:p>
            <a:pPr marL="285750" indent="-285750">
              <a:spcAft>
                <a:spcPts val="1200"/>
              </a:spcAft>
              <a:buFont typeface="Arial" panose="020B0604020202020204" pitchFamily="34" charset="0"/>
              <a:buChar char="•"/>
            </a:pPr>
            <a:r>
              <a:rPr lang="en-US" sz="3200" b="1" dirty="0"/>
              <a:t>Roundtable</a:t>
            </a:r>
          </a:p>
          <a:p>
            <a:pPr marL="285750" indent="-285750">
              <a:spcAft>
                <a:spcPts val="1200"/>
              </a:spcAft>
              <a:buFont typeface="Arial" panose="020B0604020202020204" pitchFamily="34" charset="0"/>
              <a:buChar char="•"/>
            </a:pPr>
            <a:r>
              <a:rPr lang="en-US" sz="3200" b="1" dirty="0"/>
              <a:t>Administrative</a:t>
            </a:r>
            <a:endParaRPr lang="en-US" sz="3600" b="1" dirty="0"/>
          </a:p>
        </p:txBody>
      </p:sp>
      <p:sp>
        <p:nvSpPr>
          <p:cNvPr id="8" name="Rectangle 7"/>
          <p:cNvSpPr/>
          <p:nvPr/>
        </p:nvSpPr>
        <p:spPr>
          <a:xfrm>
            <a:off x="305674" y="237067"/>
            <a:ext cx="5433526" cy="646331"/>
          </a:xfrm>
          <a:prstGeom prst="rect">
            <a:avLst/>
          </a:prstGeom>
        </p:spPr>
        <p:txBody>
          <a:bodyPr wrap="square">
            <a:spAutoFit/>
          </a:bodyPr>
          <a:lstStyle/>
          <a:p>
            <a:r>
              <a:rPr lang="en-US" sz="3600" b="1" dirty="0">
                <a:latin typeface="Calibri" panose="020F0502020204030204" pitchFamily="34" charset="0"/>
                <a:ea typeface="Calibri" panose="020F0502020204030204" pitchFamily="34" charset="0"/>
                <a:cs typeface="Times New Roman" panose="02020603050405020304" pitchFamily="18" charset="0"/>
              </a:rPr>
              <a:t>Types of Commissioners</a:t>
            </a:r>
            <a:endParaRPr lang="en-US" sz="3600" b="1" dirty="0"/>
          </a:p>
        </p:txBody>
      </p:sp>
      <p:pic>
        <p:nvPicPr>
          <p:cNvPr id="7" name="Picture 6">
            <a:extLst>
              <a:ext uri="{FF2B5EF4-FFF2-40B4-BE49-F238E27FC236}">
                <a16:creationId xmlns:a16="http://schemas.microsoft.com/office/drawing/2014/main" id="{F439DB3D-214D-04CE-C3D5-21F818CC3C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2094837"/>
            <a:ext cx="5033710" cy="3354987"/>
          </a:xfrm>
          <a:prstGeom prst="rect">
            <a:avLst/>
          </a:prstGeom>
          <a:ln>
            <a:solidFill>
              <a:schemeClr val="accent1"/>
            </a:solidFill>
          </a:ln>
        </p:spPr>
      </p:pic>
    </p:spTree>
    <p:extLst>
      <p:ext uri="{BB962C8B-B14F-4D97-AF65-F5344CB8AC3E}">
        <p14:creationId xmlns:p14="http://schemas.microsoft.com/office/powerpoint/2010/main" val="20865717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Logo&#10;&#10;Description automatically generated">
            <a:extLst>
              <a:ext uri="{FF2B5EF4-FFF2-40B4-BE49-F238E27FC236}">
                <a16:creationId xmlns:a16="http://schemas.microsoft.com/office/drawing/2014/main" id="{866B07AE-30A4-4A59-ACBC-1A6376EF06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05906" y="1953396"/>
            <a:ext cx="3380187" cy="3380187"/>
          </a:xfrm>
          <a:prstGeom prst="rect">
            <a:avLst/>
          </a:prstGeom>
        </p:spPr>
      </p:pic>
      <p:sp>
        <p:nvSpPr>
          <p:cNvPr id="7" name="TextBox 6">
            <a:extLst>
              <a:ext uri="{FF2B5EF4-FFF2-40B4-BE49-F238E27FC236}">
                <a16:creationId xmlns:a16="http://schemas.microsoft.com/office/drawing/2014/main" id="{BBE4AE7B-81C9-EBC3-6436-AEC85953B7ED}"/>
              </a:ext>
            </a:extLst>
          </p:cNvPr>
          <p:cNvSpPr txBox="1"/>
          <p:nvPr/>
        </p:nvSpPr>
        <p:spPr>
          <a:xfrm>
            <a:off x="372534" y="238479"/>
            <a:ext cx="9143999" cy="1200329"/>
          </a:xfrm>
          <a:prstGeom prst="rect">
            <a:avLst/>
          </a:prstGeom>
          <a:noFill/>
        </p:spPr>
        <p:txBody>
          <a:bodyPr wrap="square" rtlCol="0">
            <a:spAutoFit/>
          </a:bodyPr>
          <a:lstStyle/>
          <a:p>
            <a:r>
              <a:rPr lang="en-US" sz="3600" b="1" dirty="0"/>
              <a:t>Assistant </a:t>
            </a:r>
          </a:p>
          <a:p>
            <a:r>
              <a:rPr lang="en-US" sz="3600" b="1" dirty="0"/>
              <a:t>Council Commissioner</a:t>
            </a:r>
          </a:p>
        </p:txBody>
      </p:sp>
    </p:spTree>
    <p:extLst>
      <p:ext uri="{BB962C8B-B14F-4D97-AF65-F5344CB8AC3E}">
        <p14:creationId xmlns:p14="http://schemas.microsoft.com/office/powerpoint/2010/main" val="39534201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E30EA8-4568-41E2-9312-2D4EB6816096}"/>
              </a:ext>
            </a:extLst>
          </p:cNvPr>
          <p:cNvSpPr txBox="1">
            <a:spLocks/>
          </p:cNvSpPr>
          <p:nvPr/>
        </p:nvSpPr>
        <p:spPr>
          <a:xfrm>
            <a:off x="1352141" y="1980188"/>
            <a:ext cx="6477000" cy="76061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en-US" b="1" dirty="0">
                <a:latin typeface="Calibri" panose="020F0502020204030204" pitchFamily="34" charset="0"/>
                <a:ea typeface="ヒラギノ角ゴ Pro W3" charset="-128"/>
                <a:cs typeface="Calibri" panose="020F0502020204030204" pitchFamily="34" charset="0"/>
              </a:rPr>
              <a:t> </a:t>
            </a:r>
            <a:r>
              <a:rPr lang="en-US" altLang="en-US" sz="3200" b="1" dirty="0">
                <a:latin typeface="Calibri" panose="020F0502020204030204" pitchFamily="34" charset="0"/>
                <a:ea typeface="ヒラギノ角ゴ Pro W3" charset="-128"/>
                <a:cs typeface="Calibri" panose="020F0502020204030204" pitchFamily="34" charset="0"/>
              </a:rPr>
              <a:t>Involves FOUR Things…</a:t>
            </a:r>
            <a:endParaRPr lang="en-US" altLang="en-US" b="1" dirty="0">
              <a:latin typeface="Calibri" panose="020F0502020204030204" pitchFamily="34" charset="0"/>
              <a:ea typeface="ヒラギノ角ゴ Pro W3" charset="-128"/>
              <a:cs typeface="Calibri" panose="020F0502020204030204" pitchFamily="34" charset="0"/>
            </a:endParaRPr>
          </a:p>
        </p:txBody>
      </p:sp>
      <p:sp>
        <p:nvSpPr>
          <p:cNvPr id="3" name="Content Placeholder 2">
            <a:extLst>
              <a:ext uri="{FF2B5EF4-FFF2-40B4-BE49-F238E27FC236}">
                <a16:creationId xmlns:a16="http://schemas.microsoft.com/office/drawing/2014/main" id="{4BC4E48E-8E9B-47B8-818A-C3E8063BB509}"/>
              </a:ext>
            </a:extLst>
          </p:cNvPr>
          <p:cNvSpPr txBox="1">
            <a:spLocks/>
          </p:cNvSpPr>
          <p:nvPr/>
        </p:nvSpPr>
        <p:spPr bwMode="auto">
          <a:xfrm>
            <a:off x="3629378" y="2955877"/>
            <a:ext cx="2743200" cy="3215856"/>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altLang="en-US" sz="2800" b="1" dirty="0">
                <a:ea typeface="ヒラギノ角ゴ Pro W3" charset="-128"/>
              </a:rPr>
              <a:t>Execute</a:t>
            </a:r>
          </a:p>
          <a:p>
            <a:r>
              <a:rPr lang="en-US" altLang="en-US" sz="2800" b="1" dirty="0">
                <a:ea typeface="ヒラギノ角ゴ Pro W3" charset="-128"/>
              </a:rPr>
              <a:t>Recruit</a:t>
            </a:r>
          </a:p>
          <a:p>
            <a:r>
              <a:rPr lang="en-US" altLang="en-US" sz="2800" b="1" dirty="0">
                <a:ea typeface="ヒラギノ角ゴ Pro W3" charset="-128"/>
              </a:rPr>
              <a:t>Enable</a:t>
            </a:r>
          </a:p>
          <a:p>
            <a:r>
              <a:rPr lang="en-US" altLang="en-US" sz="2800" b="1" dirty="0">
                <a:ea typeface="ヒラギノ角ゴ Pro W3" charset="-128"/>
              </a:rPr>
              <a:t>Retain</a:t>
            </a:r>
          </a:p>
        </p:txBody>
      </p:sp>
      <p:sp>
        <p:nvSpPr>
          <p:cNvPr id="10" name="TextBox 9">
            <a:extLst>
              <a:ext uri="{FF2B5EF4-FFF2-40B4-BE49-F238E27FC236}">
                <a16:creationId xmlns:a16="http://schemas.microsoft.com/office/drawing/2014/main" id="{D8B7F49C-FA33-C465-99C2-4D460DC2AF39}"/>
              </a:ext>
            </a:extLst>
          </p:cNvPr>
          <p:cNvSpPr txBox="1"/>
          <p:nvPr/>
        </p:nvSpPr>
        <p:spPr>
          <a:xfrm>
            <a:off x="428979" y="274082"/>
            <a:ext cx="9143999" cy="1200329"/>
          </a:xfrm>
          <a:prstGeom prst="rect">
            <a:avLst/>
          </a:prstGeom>
          <a:noFill/>
        </p:spPr>
        <p:txBody>
          <a:bodyPr wrap="square" rtlCol="0">
            <a:spAutoFit/>
          </a:bodyPr>
          <a:lstStyle/>
          <a:p>
            <a:r>
              <a:rPr lang="en-US" sz="3600" b="1" dirty="0"/>
              <a:t>Assistant </a:t>
            </a:r>
          </a:p>
          <a:p>
            <a:r>
              <a:rPr lang="en-US" sz="3600" b="1" dirty="0"/>
              <a:t>Council Commissioners</a:t>
            </a:r>
          </a:p>
        </p:txBody>
      </p:sp>
      <p:pic>
        <p:nvPicPr>
          <p:cNvPr id="11" name="Picture 10" descr="Logo&#10;&#10;Description automatically generated">
            <a:extLst>
              <a:ext uri="{FF2B5EF4-FFF2-40B4-BE49-F238E27FC236}">
                <a16:creationId xmlns:a16="http://schemas.microsoft.com/office/drawing/2014/main" id="{021EBE17-7073-4A18-E242-DB05631A13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17577" y="2750418"/>
            <a:ext cx="2599495" cy="2599495"/>
          </a:xfrm>
          <a:prstGeom prst="rect">
            <a:avLst/>
          </a:prstGeom>
        </p:spPr>
      </p:pic>
    </p:spTree>
    <p:extLst>
      <p:ext uri="{BB962C8B-B14F-4D97-AF65-F5344CB8AC3E}">
        <p14:creationId xmlns:p14="http://schemas.microsoft.com/office/powerpoint/2010/main" val="282436560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93278DB-DE7B-4E29-989D-8252B8A18C1D}"/>
              </a:ext>
            </a:extLst>
          </p:cNvPr>
          <p:cNvSpPr txBox="1"/>
          <p:nvPr/>
        </p:nvSpPr>
        <p:spPr>
          <a:xfrm>
            <a:off x="2522538" y="2701835"/>
            <a:ext cx="6272213" cy="3970318"/>
          </a:xfrm>
          <a:prstGeom prst="rect">
            <a:avLst/>
          </a:prstGeom>
          <a:noFill/>
        </p:spPr>
        <p:txBody>
          <a:bodyPr wrap="square" rtlCol="0">
            <a:spAutoFit/>
          </a:bodyPr>
          <a:lstStyle/>
          <a:p>
            <a:pPr marL="214313" indent="-214313">
              <a:buFont typeface="Arial" panose="020B0604020202020204" pitchFamily="34" charset="0"/>
              <a:buChar char="•"/>
            </a:pPr>
            <a:r>
              <a:rPr lang="en-US" sz="2800" b="1" dirty="0"/>
              <a:t>Commissioner Training/Development</a:t>
            </a:r>
          </a:p>
          <a:p>
            <a:pPr marL="214313" indent="-214313">
              <a:buFont typeface="Arial" panose="020B0604020202020204" pitchFamily="34" charset="0"/>
              <a:buChar char="•"/>
            </a:pPr>
            <a:r>
              <a:rPr lang="en-US" sz="2800" b="1" dirty="0"/>
              <a:t>Unit Renewal</a:t>
            </a:r>
          </a:p>
          <a:p>
            <a:pPr marL="214313" indent="-214313">
              <a:buFont typeface="Arial" panose="020B0604020202020204" pitchFamily="34" charset="0"/>
              <a:buChar char="•"/>
            </a:pPr>
            <a:r>
              <a:rPr lang="en-US" sz="2800" b="1" dirty="0"/>
              <a:t>Commissioner Tools</a:t>
            </a:r>
          </a:p>
          <a:p>
            <a:pPr marL="214313" indent="-214313">
              <a:buFont typeface="Arial" panose="020B0604020202020204" pitchFamily="34" charset="0"/>
              <a:buChar char="•"/>
            </a:pPr>
            <a:r>
              <a:rPr lang="en-US" sz="2800" b="1" dirty="0"/>
              <a:t>Roundtables</a:t>
            </a:r>
          </a:p>
          <a:p>
            <a:pPr marL="214313" indent="-214313">
              <a:buFont typeface="Arial" panose="020B0604020202020204" pitchFamily="34" charset="0"/>
              <a:buChar char="•"/>
            </a:pPr>
            <a:r>
              <a:rPr lang="en-US" sz="2800" b="1" dirty="0"/>
              <a:t>Recognitions, Recruitment, Retention</a:t>
            </a:r>
          </a:p>
          <a:p>
            <a:pPr marL="214313" indent="-214313">
              <a:buFont typeface="Arial" panose="020B0604020202020204" pitchFamily="34" charset="0"/>
              <a:buChar char="•"/>
            </a:pPr>
            <a:r>
              <a:rPr lang="en-US" sz="2800" b="1" dirty="0"/>
              <a:t>New Unit Support</a:t>
            </a:r>
          </a:p>
          <a:p>
            <a:pPr marL="214313" indent="-214313">
              <a:buFont typeface="Arial" panose="020B0604020202020204" pitchFamily="34" charset="0"/>
              <a:buChar char="•"/>
            </a:pPr>
            <a:r>
              <a:rPr lang="en-US" sz="2800" b="1" dirty="0"/>
              <a:t>Field Service/District Operations</a:t>
            </a:r>
          </a:p>
          <a:p>
            <a:pPr marL="214313" indent="-214313">
              <a:buFont typeface="Arial" panose="020B0604020202020204" pitchFamily="34" charset="0"/>
              <a:buChar char="•"/>
            </a:pPr>
            <a:r>
              <a:rPr lang="en-US" sz="2800" b="1" dirty="0"/>
              <a:t>Communications</a:t>
            </a:r>
          </a:p>
          <a:p>
            <a:pPr marL="214313" indent="-214313">
              <a:buFont typeface="Arial" panose="020B0604020202020204" pitchFamily="34" charset="0"/>
              <a:buChar char="•"/>
            </a:pPr>
            <a:r>
              <a:rPr lang="en-US" sz="2800" b="1" dirty="0"/>
              <a:t>Special Projects</a:t>
            </a:r>
          </a:p>
        </p:txBody>
      </p:sp>
      <p:sp>
        <p:nvSpPr>
          <p:cNvPr id="4" name="TextBox 3">
            <a:extLst>
              <a:ext uri="{FF2B5EF4-FFF2-40B4-BE49-F238E27FC236}">
                <a16:creationId xmlns:a16="http://schemas.microsoft.com/office/drawing/2014/main" id="{09EF60E7-7A79-4F2D-95B8-3FB41D620FDB}"/>
              </a:ext>
            </a:extLst>
          </p:cNvPr>
          <p:cNvSpPr txBox="1"/>
          <p:nvPr/>
        </p:nvSpPr>
        <p:spPr>
          <a:xfrm>
            <a:off x="527327" y="1624617"/>
            <a:ext cx="10079114" cy="1077218"/>
          </a:xfrm>
          <a:prstGeom prst="rect">
            <a:avLst/>
          </a:prstGeom>
          <a:noFill/>
        </p:spPr>
        <p:txBody>
          <a:bodyPr wrap="square">
            <a:spAutoFit/>
          </a:bodyPr>
          <a:lstStyle/>
          <a:p>
            <a:r>
              <a:rPr lang="en-US" sz="3200" b="1" dirty="0"/>
              <a:t>Functional Responsibilities of the Assistant Council Commissioner: </a:t>
            </a:r>
          </a:p>
        </p:txBody>
      </p:sp>
      <p:sp>
        <p:nvSpPr>
          <p:cNvPr id="8" name="TextBox 7">
            <a:extLst>
              <a:ext uri="{FF2B5EF4-FFF2-40B4-BE49-F238E27FC236}">
                <a16:creationId xmlns:a16="http://schemas.microsoft.com/office/drawing/2014/main" id="{A866543F-D717-50AD-7A3B-3EA1F58EC49E}"/>
              </a:ext>
            </a:extLst>
          </p:cNvPr>
          <p:cNvSpPr txBox="1"/>
          <p:nvPr/>
        </p:nvSpPr>
        <p:spPr>
          <a:xfrm>
            <a:off x="403148" y="76441"/>
            <a:ext cx="9143999" cy="1200329"/>
          </a:xfrm>
          <a:prstGeom prst="rect">
            <a:avLst/>
          </a:prstGeom>
          <a:noFill/>
        </p:spPr>
        <p:txBody>
          <a:bodyPr wrap="square" rtlCol="0">
            <a:spAutoFit/>
          </a:bodyPr>
          <a:lstStyle/>
          <a:p>
            <a:r>
              <a:rPr lang="en-US" sz="3600" b="1" dirty="0"/>
              <a:t>Assistant </a:t>
            </a:r>
          </a:p>
          <a:p>
            <a:r>
              <a:rPr lang="en-US" sz="3600" b="1" dirty="0"/>
              <a:t>Council Commissioner</a:t>
            </a:r>
          </a:p>
        </p:txBody>
      </p:sp>
      <p:pic>
        <p:nvPicPr>
          <p:cNvPr id="9" name="Picture 8" descr="Logo&#10;&#10;Description automatically generated">
            <a:extLst>
              <a:ext uri="{FF2B5EF4-FFF2-40B4-BE49-F238E27FC236}">
                <a16:creationId xmlns:a16="http://schemas.microsoft.com/office/drawing/2014/main" id="{93F6EB94-A8EB-6146-5DBF-9298ED65C5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12847" y="2856418"/>
            <a:ext cx="2599495" cy="2599495"/>
          </a:xfrm>
          <a:prstGeom prst="rect">
            <a:avLst/>
          </a:prstGeom>
        </p:spPr>
      </p:pic>
    </p:spTree>
    <p:extLst>
      <p:ext uri="{BB962C8B-B14F-4D97-AF65-F5344CB8AC3E}">
        <p14:creationId xmlns:p14="http://schemas.microsoft.com/office/powerpoint/2010/main" val="373051434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80AB789-0747-7091-2909-A3D4B78499C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36921" y="1592857"/>
            <a:ext cx="3672029" cy="3672029"/>
          </a:xfrm>
          <a:prstGeom prst="rect">
            <a:avLst/>
          </a:prstGeom>
          <a:noFill/>
          <a:ln>
            <a:noFill/>
          </a:ln>
        </p:spPr>
      </p:pic>
    </p:spTree>
    <p:extLst>
      <p:ext uri="{BB962C8B-B14F-4D97-AF65-F5344CB8AC3E}">
        <p14:creationId xmlns:p14="http://schemas.microsoft.com/office/powerpoint/2010/main" val="19857221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2D05CF5-209E-46D6-940D-CF89341F9B88}"/>
              </a:ext>
            </a:extLst>
          </p:cNvPr>
          <p:cNvSpPr txBox="1"/>
          <p:nvPr/>
        </p:nvSpPr>
        <p:spPr>
          <a:xfrm>
            <a:off x="263244" y="199681"/>
            <a:ext cx="9319364" cy="1200329"/>
          </a:xfrm>
          <a:prstGeom prst="rect">
            <a:avLst/>
          </a:prstGeom>
          <a:noFill/>
        </p:spPr>
        <p:txBody>
          <a:bodyPr wrap="square" rtlCol="0">
            <a:spAutoFit/>
          </a:bodyPr>
          <a:lstStyle/>
          <a:p>
            <a:r>
              <a:rPr lang="en-US" sz="3600" b="1" dirty="0"/>
              <a:t>Interactions with </a:t>
            </a:r>
          </a:p>
          <a:p>
            <a:r>
              <a:rPr lang="en-US" sz="3600" b="1" dirty="0"/>
              <a:t>District Commissioners</a:t>
            </a:r>
          </a:p>
        </p:txBody>
      </p:sp>
      <p:sp>
        <p:nvSpPr>
          <p:cNvPr id="3" name="Content Placeholder 2">
            <a:extLst>
              <a:ext uri="{FF2B5EF4-FFF2-40B4-BE49-F238E27FC236}">
                <a16:creationId xmlns:a16="http://schemas.microsoft.com/office/drawing/2014/main" id="{3F3C0199-2AD2-49FF-8CC4-517ECA0A04D2}"/>
              </a:ext>
            </a:extLst>
          </p:cNvPr>
          <p:cNvSpPr txBox="1">
            <a:spLocks/>
          </p:cNvSpPr>
          <p:nvPr/>
        </p:nvSpPr>
        <p:spPr>
          <a:xfrm>
            <a:off x="1965414" y="1817116"/>
            <a:ext cx="5915025" cy="322376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200" b="1" dirty="0"/>
              <a:t>Maintain an attitude of:</a:t>
            </a:r>
          </a:p>
          <a:p>
            <a:pPr lvl="1"/>
            <a:r>
              <a:rPr lang="en-US" sz="2800" b="1" dirty="0"/>
              <a:t>Optimism</a:t>
            </a:r>
          </a:p>
          <a:p>
            <a:pPr lvl="1"/>
            <a:r>
              <a:rPr lang="en-US" sz="2800" b="1" dirty="0"/>
              <a:t>Positivity</a:t>
            </a:r>
          </a:p>
          <a:p>
            <a:pPr lvl="1"/>
            <a:r>
              <a:rPr lang="en-US" sz="2800" b="1" dirty="0"/>
              <a:t>Enthusiasm</a:t>
            </a:r>
          </a:p>
          <a:p>
            <a:pPr lvl="1"/>
            <a:r>
              <a:rPr lang="en-US" sz="2800" b="1" dirty="0"/>
              <a:t>Can do</a:t>
            </a:r>
          </a:p>
          <a:p>
            <a:pPr lvl="1"/>
            <a:r>
              <a:rPr lang="en-US" sz="2800" b="1" dirty="0"/>
              <a:t>Energy</a:t>
            </a:r>
          </a:p>
          <a:p>
            <a:pPr lvl="1"/>
            <a:endParaRPr lang="en-US" sz="3200" dirty="0"/>
          </a:p>
        </p:txBody>
      </p:sp>
      <p:pic>
        <p:nvPicPr>
          <p:cNvPr id="15" name="Picture 14">
            <a:extLst>
              <a:ext uri="{FF2B5EF4-FFF2-40B4-BE49-F238E27FC236}">
                <a16:creationId xmlns:a16="http://schemas.microsoft.com/office/drawing/2014/main" id="{612687BB-964C-A7A0-180C-4E7B6241DF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70978" y="3759324"/>
            <a:ext cx="5211059" cy="1662523"/>
          </a:xfrm>
          <a:prstGeom prst="rect">
            <a:avLst/>
          </a:prstGeom>
        </p:spPr>
      </p:pic>
    </p:spTree>
    <p:extLst>
      <p:ext uri="{BB962C8B-B14F-4D97-AF65-F5344CB8AC3E}">
        <p14:creationId xmlns:p14="http://schemas.microsoft.com/office/powerpoint/2010/main" val="404143443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E9A2BC0F-AEB4-4F28-BE4D-2385E57919B8}"/>
              </a:ext>
            </a:extLst>
          </p:cNvPr>
          <p:cNvSpPr txBox="1">
            <a:spLocks/>
          </p:cNvSpPr>
          <p:nvPr/>
        </p:nvSpPr>
        <p:spPr>
          <a:xfrm>
            <a:off x="3749035" y="1600503"/>
            <a:ext cx="5080802" cy="2922024"/>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200" b="1" dirty="0"/>
              <a:t>Cultivate a culture of:</a:t>
            </a:r>
          </a:p>
          <a:p>
            <a:pPr lvl="1"/>
            <a:r>
              <a:rPr lang="en-US" sz="3200" b="1" dirty="0"/>
              <a:t>Candor</a:t>
            </a:r>
          </a:p>
          <a:p>
            <a:pPr lvl="1"/>
            <a:r>
              <a:rPr lang="en-US" sz="3200" b="1" dirty="0"/>
              <a:t>Goal-orientation</a:t>
            </a:r>
          </a:p>
          <a:p>
            <a:pPr lvl="1"/>
            <a:r>
              <a:rPr lang="en-US" sz="3200" b="1" dirty="0"/>
              <a:t>Servant leadership</a:t>
            </a:r>
          </a:p>
          <a:p>
            <a:pPr lvl="1"/>
            <a:r>
              <a:rPr lang="en-US" sz="3200" b="1" dirty="0"/>
              <a:t>Empowerment</a:t>
            </a:r>
          </a:p>
          <a:p>
            <a:pPr lvl="1"/>
            <a:endParaRPr lang="en-US" sz="3200" dirty="0"/>
          </a:p>
        </p:txBody>
      </p:sp>
      <p:sp>
        <p:nvSpPr>
          <p:cNvPr id="8" name="TextBox 7">
            <a:extLst>
              <a:ext uri="{FF2B5EF4-FFF2-40B4-BE49-F238E27FC236}">
                <a16:creationId xmlns:a16="http://schemas.microsoft.com/office/drawing/2014/main" id="{B613FC27-2822-FDD5-CF50-67BC72F548C8}"/>
              </a:ext>
            </a:extLst>
          </p:cNvPr>
          <p:cNvSpPr txBox="1"/>
          <p:nvPr/>
        </p:nvSpPr>
        <p:spPr>
          <a:xfrm>
            <a:off x="195090" y="117951"/>
            <a:ext cx="9319364" cy="1200329"/>
          </a:xfrm>
          <a:prstGeom prst="rect">
            <a:avLst/>
          </a:prstGeom>
          <a:noFill/>
        </p:spPr>
        <p:txBody>
          <a:bodyPr wrap="square" rtlCol="0">
            <a:spAutoFit/>
          </a:bodyPr>
          <a:lstStyle/>
          <a:p>
            <a:r>
              <a:rPr lang="en-US" sz="3600" b="1" dirty="0"/>
              <a:t>Interactions with </a:t>
            </a:r>
          </a:p>
          <a:p>
            <a:r>
              <a:rPr lang="en-US" sz="3600" b="1" dirty="0"/>
              <a:t>District Commissioners</a:t>
            </a:r>
          </a:p>
        </p:txBody>
      </p:sp>
      <p:pic>
        <p:nvPicPr>
          <p:cNvPr id="10" name="Picture 9">
            <a:extLst>
              <a:ext uri="{FF2B5EF4-FFF2-40B4-BE49-F238E27FC236}">
                <a16:creationId xmlns:a16="http://schemas.microsoft.com/office/drawing/2014/main" id="{52791050-2ACF-03F0-4B0A-E65C8D7D6C18}"/>
              </a:ext>
            </a:extLst>
          </p:cNvPr>
          <p:cNvPicPr>
            <a:picLocks noChangeAspect="1"/>
          </p:cNvPicPr>
          <p:nvPr/>
        </p:nvPicPr>
        <p:blipFill>
          <a:blip r:embed="rId3"/>
          <a:stretch>
            <a:fillRect/>
          </a:stretch>
        </p:blipFill>
        <p:spPr>
          <a:xfrm>
            <a:off x="3025972" y="4386354"/>
            <a:ext cx="1828800" cy="1828800"/>
          </a:xfrm>
          <a:prstGeom prst="rect">
            <a:avLst/>
          </a:prstGeom>
        </p:spPr>
      </p:pic>
      <p:pic>
        <p:nvPicPr>
          <p:cNvPr id="11" name="Picture 10">
            <a:extLst>
              <a:ext uri="{FF2B5EF4-FFF2-40B4-BE49-F238E27FC236}">
                <a16:creationId xmlns:a16="http://schemas.microsoft.com/office/drawing/2014/main" id="{CF8C804F-401C-B2A1-7778-6DD49969A4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37228" y="4386354"/>
            <a:ext cx="1828800" cy="1828800"/>
          </a:xfrm>
          <a:prstGeom prst="rect">
            <a:avLst/>
          </a:prstGeom>
        </p:spPr>
      </p:pic>
      <p:sp>
        <p:nvSpPr>
          <p:cNvPr id="12" name="Arrow: Left-Right 11">
            <a:extLst>
              <a:ext uri="{FF2B5EF4-FFF2-40B4-BE49-F238E27FC236}">
                <a16:creationId xmlns:a16="http://schemas.microsoft.com/office/drawing/2014/main" id="{57CF9970-9B16-D713-4D4F-9315E57C426A}"/>
              </a:ext>
            </a:extLst>
          </p:cNvPr>
          <p:cNvSpPr/>
          <p:nvPr/>
        </p:nvSpPr>
        <p:spPr>
          <a:xfrm>
            <a:off x="5487924" y="5055088"/>
            <a:ext cx="1216152" cy="484632"/>
          </a:xfrm>
          <a:prstGeom prst="leftRightArrow">
            <a:avLst/>
          </a:prstGeom>
          <a:solidFill>
            <a:srgbClr val="C00000"/>
          </a:solidFill>
          <a:ln>
            <a:solidFill>
              <a:srgbClr val="AF141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C00000"/>
              </a:solidFill>
            </a:endParaRPr>
          </a:p>
        </p:txBody>
      </p:sp>
    </p:spTree>
    <p:extLst>
      <p:ext uri="{BB962C8B-B14F-4D97-AF65-F5344CB8AC3E}">
        <p14:creationId xmlns:p14="http://schemas.microsoft.com/office/powerpoint/2010/main" val="284499548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23999" y="1641143"/>
            <a:ext cx="9144000" cy="1107996"/>
          </a:xfrm>
          <a:prstGeom prst="rect">
            <a:avLst/>
          </a:prstGeom>
          <a:noFill/>
        </p:spPr>
        <p:txBody>
          <a:bodyPr wrap="square" rtlCol="0">
            <a:spAutoFit/>
          </a:bodyPr>
          <a:lstStyle/>
          <a:p>
            <a:pPr algn="ctr"/>
            <a:r>
              <a:rPr lang="en-US" sz="6600" b="1" dirty="0"/>
              <a:t>10 Minute Break</a:t>
            </a:r>
          </a:p>
        </p:txBody>
      </p:sp>
      <p:pic>
        <p:nvPicPr>
          <p:cNvPr id="2" name="Picture 2" descr="http://www.scouting.org/filestore/commissioner/images/GeneralCommiss_4k_thumb.jpg?w=160&amp;as=1">
            <a:extLst>
              <a:ext uri="{FF2B5EF4-FFF2-40B4-BE49-F238E27FC236}">
                <a16:creationId xmlns:a16="http://schemas.microsoft.com/office/drawing/2014/main" id="{4867E7D5-9DF9-3F88-CFF3-401507531B5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738396" y="2989950"/>
            <a:ext cx="2715209" cy="27306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5631362"/>
      </p:ext>
    </p:extLst>
  </p:cSld>
  <p:clrMapOvr>
    <a:masterClrMapping/>
  </p:clrMapOvr>
  <mc:AlternateContent xmlns:mc="http://schemas.openxmlformats.org/markup-compatibility/2006" xmlns:p14="http://schemas.microsoft.com/office/powerpoint/2010/main">
    <mc:Choice Requires="p14">
      <p:transition spd="slow" p14:dur="2000" advTm="600000"/>
    </mc:Choice>
    <mc:Fallback xmlns="">
      <p:transition spd="slow" advTm="600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451555" y="285039"/>
            <a:ext cx="9144000" cy="646331"/>
          </a:xfrm>
          <a:prstGeom prst="rect">
            <a:avLst/>
          </a:prstGeom>
        </p:spPr>
        <p:txBody>
          <a:bodyPr wrap="square">
            <a:spAutoFit/>
          </a:bodyPr>
          <a:lstStyle/>
          <a:p>
            <a:r>
              <a:rPr lang="en-US" sz="3600" b="1" dirty="0">
                <a:ea typeface="Calibri" panose="020F0502020204030204" pitchFamily="34" charset="0"/>
                <a:cs typeface="Arial" panose="020B0604020202020204" pitchFamily="34" charset="0"/>
              </a:rPr>
              <a:t>Wreath of Service</a:t>
            </a:r>
            <a:endParaRPr lang="en-US" sz="3600" b="1" dirty="0">
              <a:cs typeface="Arial" panose="020B0604020202020204" pitchFamily="34" charset="0"/>
            </a:endParaRPr>
          </a:p>
        </p:txBody>
      </p:sp>
      <p:pic>
        <p:nvPicPr>
          <p:cNvPr id="5" name="Picture 4">
            <a:extLst>
              <a:ext uri="{FF2B5EF4-FFF2-40B4-BE49-F238E27FC236}">
                <a16:creationId xmlns:a16="http://schemas.microsoft.com/office/drawing/2014/main" id="{D49FDD16-F313-4D6F-B222-AB6974898C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76725" y="2231748"/>
            <a:ext cx="3638550" cy="3392946"/>
          </a:xfrm>
          <a:prstGeom prst="rect">
            <a:avLst/>
          </a:prstGeom>
        </p:spPr>
      </p:pic>
    </p:spTree>
    <p:extLst>
      <p:ext uri="{BB962C8B-B14F-4D97-AF65-F5344CB8AC3E}">
        <p14:creationId xmlns:p14="http://schemas.microsoft.com/office/powerpoint/2010/main" val="411629609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oup of people in a classroom&#10;&#10;Description automatically generated with low confidence">
            <a:extLst>
              <a:ext uri="{FF2B5EF4-FFF2-40B4-BE49-F238E27FC236}">
                <a16:creationId xmlns:a16="http://schemas.microsoft.com/office/drawing/2014/main" id="{ACE99688-E93E-CC49-54F9-03386057EAF1}"/>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531577" y="1846540"/>
            <a:ext cx="7128845" cy="4316516"/>
          </a:xfrm>
          <a:prstGeom prst="rect">
            <a:avLst/>
          </a:prstGeom>
          <a:ln>
            <a:solidFill>
              <a:schemeClr val="accent1"/>
            </a:solidFill>
          </a:ln>
        </p:spPr>
      </p:pic>
      <p:sp>
        <p:nvSpPr>
          <p:cNvPr id="7" name="TextBox 6">
            <a:extLst>
              <a:ext uri="{FF2B5EF4-FFF2-40B4-BE49-F238E27FC236}">
                <a16:creationId xmlns:a16="http://schemas.microsoft.com/office/drawing/2014/main" id="{2E6B6012-7517-6617-CCC4-D9ACC3260626}"/>
              </a:ext>
            </a:extLst>
          </p:cNvPr>
          <p:cNvSpPr txBox="1"/>
          <p:nvPr/>
        </p:nvSpPr>
        <p:spPr>
          <a:xfrm>
            <a:off x="225778" y="180623"/>
            <a:ext cx="9319364" cy="1200329"/>
          </a:xfrm>
          <a:prstGeom prst="rect">
            <a:avLst/>
          </a:prstGeom>
          <a:noFill/>
        </p:spPr>
        <p:txBody>
          <a:bodyPr wrap="square" rtlCol="0">
            <a:spAutoFit/>
          </a:bodyPr>
          <a:lstStyle/>
          <a:p>
            <a:r>
              <a:rPr lang="en-US" sz="3600" b="1" dirty="0"/>
              <a:t>Council </a:t>
            </a:r>
          </a:p>
          <a:p>
            <a:r>
              <a:rPr lang="en-US" sz="3600" b="1" dirty="0"/>
              <a:t>Commissioner’s Meetings</a:t>
            </a:r>
          </a:p>
        </p:txBody>
      </p:sp>
    </p:spTree>
    <p:extLst>
      <p:ext uri="{BB962C8B-B14F-4D97-AF65-F5344CB8AC3E}">
        <p14:creationId xmlns:p14="http://schemas.microsoft.com/office/powerpoint/2010/main" val="320723844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DBB479C-0ADD-424F-81CA-A4BACA740CBB}"/>
              </a:ext>
            </a:extLst>
          </p:cNvPr>
          <p:cNvPicPr/>
          <p:nvPr/>
        </p:nvPicPr>
        <p:blipFill rotWithShape="1">
          <a:blip r:embed="rId3" cstate="screen">
            <a:extLst>
              <a:ext uri="{28A0092B-C50C-407E-A947-70E740481C1C}">
                <a14:useLocalDpi xmlns:a14="http://schemas.microsoft.com/office/drawing/2010/main"/>
              </a:ext>
            </a:extLst>
          </a:blip>
          <a:srcRect/>
          <a:stretch/>
        </p:blipFill>
        <p:spPr>
          <a:xfrm>
            <a:off x="2612817" y="1431127"/>
            <a:ext cx="1992086" cy="1480457"/>
          </a:xfrm>
          <a:prstGeom prst="rect">
            <a:avLst/>
          </a:prstGeom>
        </p:spPr>
      </p:pic>
      <p:sp>
        <p:nvSpPr>
          <p:cNvPr id="3" name="TextBox 2">
            <a:extLst>
              <a:ext uri="{FF2B5EF4-FFF2-40B4-BE49-F238E27FC236}">
                <a16:creationId xmlns:a16="http://schemas.microsoft.com/office/drawing/2014/main" id="{CFFB773F-830D-4015-B47D-AB12C29F0744}"/>
              </a:ext>
            </a:extLst>
          </p:cNvPr>
          <p:cNvSpPr txBox="1"/>
          <p:nvPr/>
        </p:nvSpPr>
        <p:spPr>
          <a:xfrm>
            <a:off x="2805567" y="2911584"/>
            <a:ext cx="1570736" cy="954107"/>
          </a:xfrm>
          <a:prstGeom prst="rect">
            <a:avLst/>
          </a:prstGeom>
          <a:noFill/>
        </p:spPr>
        <p:txBody>
          <a:bodyPr wrap="square" rtlCol="0">
            <a:spAutoFit/>
          </a:bodyPr>
          <a:lstStyle/>
          <a:p>
            <a:pPr algn="ctr"/>
            <a:r>
              <a:rPr lang="en-US" sz="2800" b="1" dirty="0"/>
              <a:t>Key 3</a:t>
            </a:r>
          </a:p>
          <a:p>
            <a:pPr algn="ctr"/>
            <a:r>
              <a:rPr lang="en-US" sz="2800" b="1" dirty="0"/>
              <a:t>Meeting</a:t>
            </a:r>
          </a:p>
        </p:txBody>
      </p:sp>
      <p:pic>
        <p:nvPicPr>
          <p:cNvPr id="1026" name="Picture 2" descr="Executive Board Meeting - HawkLink @ IIT">
            <a:extLst>
              <a:ext uri="{FF2B5EF4-FFF2-40B4-BE49-F238E27FC236}">
                <a16:creationId xmlns:a16="http://schemas.microsoft.com/office/drawing/2014/main" id="{F2535974-5568-45D8-B9A6-AF03ECACF73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86550" y="1192892"/>
            <a:ext cx="2762250" cy="165735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Executive | Committees | Los Feliz Neighborhood Council">
            <a:extLst>
              <a:ext uri="{FF2B5EF4-FFF2-40B4-BE49-F238E27FC236}">
                <a16:creationId xmlns:a16="http://schemas.microsoft.com/office/drawing/2014/main" id="{09B8A034-5A5B-404C-B91F-3D6F8325BEF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17325" y="4182324"/>
            <a:ext cx="3127636" cy="162918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368ED492-47BE-409F-AF2E-18CB51C7F2D2}"/>
              </a:ext>
            </a:extLst>
          </p:cNvPr>
          <p:cNvPicPr/>
          <p:nvPr/>
        </p:nvPicPr>
        <p:blipFill>
          <a:blip r:embed="rId6"/>
          <a:stretch>
            <a:fillRect/>
          </a:stretch>
        </p:blipFill>
        <p:spPr>
          <a:xfrm>
            <a:off x="2264231" y="4138518"/>
            <a:ext cx="2606675" cy="1619250"/>
          </a:xfrm>
          <a:prstGeom prst="rect">
            <a:avLst/>
          </a:prstGeom>
        </p:spPr>
      </p:pic>
      <p:sp>
        <p:nvSpPr>
          <p:cNvPr id="4" name="TextBox 3">
            <a:extLst>
              <a:ext uri="{FF2B5EF4-FFF2-40B4-BE49-F238E27FC236}">
                <a16:creationId xmlns:a16="http://schemas.microsoft.com/office/drawing/2014/main" id="{28A05194-F824-494D-8558-9019CE48A542}"/>
              </a:ext>
            </a:extLst>
          </p:cNvPr>
          <p:cNvSpPr txBox="1"/>
          <p:nvPr/>
        </p:nvSpPr>
        <p:spPr>
          <a:xfrm>
            <a:off x="6273246" y="2917298"/>
            <a:ext cx="3620054" cy="954107"/>
          </a:xfrm>
          <a:prstGeom prst="rect">
            <a:avLst/>
          </a:prstGeom>
          <a:noFill/>
        </p:spPr>
        <p:txBody>
          <a:bodyPr wrap="square" rtlCol="0">
            <a:spAutoFit/>
          </a:bodyPr>
          <a:lstStyle/>
          <a:p>
            <a:pPr algn="ctr"/>
            <a:r>
              <a:rPr lang="en-US" sz="2800" b="1" dirty="0"/>
              <a:t>Council Executive Board Meeting</a:t>
            </a:r>
          </a:p>
        </p:txBody>
      </p:sp>
      <p:sp>
        <p:nvSpPr>
          <p:cNvPr id="8" name="TextBox 7">
            <a:extLst>
              <a:ext uri="{FF2B5EF4-FFF2-40B4-BE49-F238E27FC236}">
                <a16:creationId xmlns:a16="http://schemas.microsoft.com/office/drawing/2014/main" id="{DBFEB1CC-80B6-4207-938E-3BF8B07D5615}"/>
              </a:ext>
            </a:extLst>
          </p:cNvPr>
          <p:cNvSpPr txBox="1"/>
          <p:nvPr/>
        </p:nvSpPr>
        <p:spPr>
          <a:xfrm>
            <a:off x="6115958" y="5811500"/>
            <a:ext cx="4113893" cy="954107"/>
          </a:xfrm>
          <a:prstGeom prst="rect">
            <a:avLst/>
          </a:prstGeom>
          <a:noFill/>
        </p:spPr>
        <p:txBody>
          <a:bodyPr wrap="square" rtlCol="0">
            <a:spAutoFit/>
          </a:bodyPr>
          <a:lstStyle/>
          <a:p>
            <a:pPr algn="ctr"/>
            <a:r>
              <a:rPr lang="en-US" sz="2800" b="1" dirty="0"/>
              <a:t>Council Executive Committee Meeting</a:t>
            </a:r>
          </a:p>
        </p:txBody>
      </p:sp>
      <p:sp>
        <p:nvSpPr>
          <p:cNvPr id="9" name="TextBox 8">
            <a:extLst>
              <a:ext uri="{FF2B5EF4-FFF2-40B4-BE49-F238E27FC236}">
                <a16:creationId xmlns:a16="http://schemas.microsoft.com/office/drawing/2014/main" id="{BE90CF72-872F-4BE0-8F88-F4510AE203A0}"/>
              </a:ext>
            </a:extLst>
          </p:cNvPr>
          <p:cNvSpPr txBox="1"/>
          <p:nvPr/>
        </p:nvSpPr>
        <p:spPr>
          <a:xfrm>
            <a:off x="1767676" y="5835229"/>
            <a:ext cx="3682368" cy="954107"/>
          </a:xfrm>
          <a:prstGeom prst="rect">
            <a:avLst/>
          </a:prstGeom>
          <a:noFill/>
        </p:spPr>
        <p:txBody>
          <a:bodyPr wrap="square" rtlCol="0">
            <a:spAutoFit/>
          </a:bodyPr>
          <a:lstStyle/>
          <a:p>
            <a:pPr algn="ctr"/>
            <a:r>
              <a:rPr lang="en-US" sz="2800" b="1" dirty="0"/>
              <a:t>Council Annual </a:t>
            </a:r>
          </a:p>
          <a:p>
            <a:pPr algn="ctr"/>
            <a:r>
              <a:rPr lang="en-US" sz="2800" b="1" dirty="0"/>
              <a:t>Meeting</a:t>
            </a:r>
          </a:p>
        </p:txBody>
      </p:sp>
      <p:sp>
        <p:nvSpPr>
          <p:cNvPr id="12" name="TextBox 11">
            <a:extLst>
              <a:ext uri="{FF2B5EF4-FFF2-40B4-BE49-F238E27FC236}">
                <a16:creationId xmlns:a16="http://schemas.microsoft.com/office/drawing/2014/main" id="{72FE6C3C-8A2D-D74E-B9EA-A3732D414B82}"/>
              </a:ext>
            </a:extLst>
          </p:cNvPr>
          <p:cNvSpPr txBox="1"/>
          <p:nvPr/>
        </p:nvSpPr>
        <p:spPr>
          <a:xfrm>
            <a:off x="325597" y="68664"/>
            <a:ext cx="9319364" cy="1200329"/>
          </a:xfrm>
          <a:prstGeom prst="rect">
            <a:avLst/>
          </a:prstGeom>
          <a:noFill/>
        </p:spPr>
        <p:txBody>
          <a:bodyPr wrap="square" rtlCol="0">
            <a:spAutoFit/>
          </a:bodyPr>
          <a:lstStyle/>
          <a:p>
            <a:r>
              <a:rPr lang="en-US" sz="3600" b="1" dirty="0"/>
              <a:t>Council </a:t>
            </a:r>
          </a:p>
          <a:p>
            <a:r>
              <a:rPr lang="en-US" sz="3600" b="1" dirty="0"/>
              <a:t>Commissioner’s Meetings</a:t>
            </a:r>
          </a:p>
        </p:txBody>
      </p:sp>
    </p:spTree>
    <p:extLst>
      <p:ext uri="{BB962C8B-B14F-4D97-AF65-F5344CB8AC3E}">
        <p14:creationId xmlns:p14="http://schemas.microsoft.com/office/powerpoint/2010/main" val="328673881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8F798A-FC9B-484E-9D8D-776A08AF9C6B}"/>
              </a:ext>
            </a:extLst>
          </p:cNvPr>
          <p:cNvSpPr txBox="1">
            <a:spLocks/>
          </p:cNvSpPr>
          <p:nvPr/>
        </p:nvSpPr>
        <p:spPr>
          <a:xfrm>
            <a:off x="4366935" y="6011336"/>
            <a:ext cx="3735198" cy="74483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Aft>
                <a:spcPts val="600"/>
              </a:spcAft>
            </a:pPr>
            <a:r>
              <a:rPr lang="en-US" sz="3200" b="1" dirty="0">
                <a:solidFill>
                  <a:schemeClr val="tx1">
                    <a:lumMod val="85000"/>
                    <a:lumOff val="15000"/>
                  </a:schemeClr>
                </a:solidFill>
                <a:latin typeface="+mn-lt"/>
              </a:rPr>
              <a:t>Cabinet </a:t>
            </a:r>
            <a:r>
              <a:rPr lang="en-US" sz="3200" b="1" dirty="0">
                <a:latin typeface="+mn-lt"/>
                <a:ea typeface="+mn-ea"/>
                <a:cs typeface="+mn-cs"/>
              </a:rPr>
              <a:t>Meetings</a:t>
            </a:r>
          </a:p>
        </p:txBody>
      </p:sp>
      <p:pic>
        <p:nvPicPr>
          <p:cNvPr id="5" name="Picture 4" descr="A group of people sitting at a table&#10;&#10;Description automatically generated with low confidence">
            <a:extLst>
              <a:ext uri="{FF2B5EF4-FFF2-40B4-BE49-F238E27FC236}">
                <a16:creationId xmlns:a16="http://schemas.microsoft.com/office/drawing/2014/main" id="{77F6EF0C-518F-52C8-2618-8064D24258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22326" y="1520390"/>
            <a:ext cx="6824416" cy="4543303"/>
          </a:xfrm>
          <a:prstGeom prst="rect">
            <a:avLst/>
          </a:prstGeom>
          <a:ln>
            <a:solidFill>
              <a:schemeClr val="accent1"/>
            </a:solidFill>
          </a:ln>
        </p:spPr>
      </p:pic>
      <p:sp>
        <p:nvSpPr>
          <p:cNvPr id="8" name="TextBox 7">
            <a:extLst>
              <a:ext uri="{FF2B5EF4-FFF2-40B4-BE49-F238E27FC236}">
                <a16:creationId xmlns:a16="http://schemas.microsoft.com/office/drawing/2014/main" id="{4B7B502C-43B2-37AE-1C2B-0E8AC74C2E1B}"/>
              </a:ext>
            </a:extLst>
          </p:cNvPr>
          <p:cNvSpPr txBox="1"/>
          <p:nvPr/>
        </p:nvSpPr>
        <p:spPr>
          <a:xfrm>
            <a:off x="327378" y="0"/>
            <a:ext cx="9319364" cy="1200329"/>
          </a:xfrm>
          <a:prstGeom prst="rect">
            <a:avLst/>
          </a:prstGeom>
          <a:noFill/>
        </p:spPr>
        <p:txBody>
          <a:bodyPr wrap="square" rtlCol="0">
            <a:spAutoFit/>
          </a:bodyPr>
          <a:lstStyle/>
          <a:p>
            <a:r>
              <a:rPr lang="en-US" sz="3600" b="1" dirty="0"/>
              <a:t>Council </a:t>
            </a:r>
          </a:p>
          <a:p>
            <a:r>
              <a:rPr lang="en-US" sz="3600" b="1" dirty="0"/>
              <a:t>Commissioner’s Meetings</a:t>
            </a:r>
          </a:p>
        </p:txBody>
      </p:sp>
    </p:spTree>
    <p:extLst>
      <p:ext uri="{BB962C8B-B14F-4D97-AF65-F5344CB8AC3E}">
        <p14:creationId xmlns:p14="http://schemas.microsoft.com/office/powerpoint/2010/main" val="279356314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AFDBAFB-864C-4A0D-ABB9-F696E5604FC9}"/>
              </a:ext>
            </a:extLst>
          </p:cNvPr>
          <p:cNvSpPr txBox="1"/>
          <p:nvPr/>
        </p:nvSpPr>
        <p:spPr>
          <a:xfrm>
            <a:off x="248385" y="101600"/>
            <a:ext cx="8080310" cy="1200329"/>
          </a:xfrm>
          <a:prstGeom prst="rect">
            <a:avLst/>
          </a:prstGeom>
          <a:noFill/>
        </p:spPr>
        <p:txBody>
          <a:bodyPr wrap="square" rtlCol="0">
            <a:spAutoFit/>
          </a:bodyPr>
          <a:lstStyle/>
          <a:p>
            <a:r>
              <a:rPr lang="en-US" sz="3600" b="1" dirty="0"/>
              <a:t>Sample </a:t>
            </a:r>
          </a:p>
          <a:p>
            <a:r>
              <a:rPr lang="en-US" sz="3600" b="1" dirty="0"/>
              <a:t>Cabinet Meeting Agenda</a:t>
            </a:r>
          </a:p>
        </p:txBody>
      </p:sp>
      <p:sp>
        <p:nvSpPr>
          <p:cNvPr id="3" name="TextBox 2">
            <a:extLst>
              <a:ext uri="{FF2B5EF4-FFF2-40B4-BE49-F238E27FC236}">
                <a16:creationId xmlns:a16="http://schemas.microsoft.com/office/drawing/2014/main" id="{84DA039C-64D3-4DE6-9D96-45258010A9EF}"/>
              </a:ext>
            </a:extLst>
          </p:cNvPr>
          <p:cNvSpPr txBox="1"/>
          <p:nvPr/>
        </p:nvSpPr>
        <p:spPr>
          <a:xfrm>
            <a:off x="2647351" y="1413063"/>
            <a:ext cx="8615558" cy="4031873"/>
          </a:xfrm>
          <a:prstGeom prst="rect">
            <a:avLst/>
          </a:prstGeom>
          <a:noFill/>
        </p:spPr>
        <p:txBody>
          <a:bodyPr wrap="square" rtlCol="0">
            <a:spAutoFit/>
          </a:bodyPr>
          <a:lstStyle/>
          <a:p>
            <a:r>
              <a:rPr lang="en-US" sz="3200" b="1" dirty="0"/>
              <a:t>The agenda might include:</a:t>
            </a:r>
          </a:p>
          <a:p>
            <a:pPr marL="457200" indent="-457200">
              <a:buFont typeface="Arial" panose="020B0604020202020204" pitchFamily="34" charset="0"/>
              <a:buChar char="•"/>
            </a:pPr>
            <a:r>
              <a:rPr lang="en-US" sz="2800" b="1" dirty="0"/>
              <a:t>Safety Moment</a:t>
            </a:r>
          </a:p>
          <a:p>
            <a:pPr marL="457200" indent="-457200">
              <a:buFont typeface="Arial" panose="020B0604020202020204" pitchFamily="34" charset="0"/>
              <a:buChar char="•"/>
            </a:pPr>
            <a:r>
              <a:rPr lang="en-US" sz="2800" b="1" dirty="0"/>
              <a:t>Membership Moment</a:t>
            </a:r>
          </a:p>
          <a:p>
            <a:pPr marL="457200" indent="-457200">
              <a:buFont typeface="Arial" panose="020B0604020202020204" pitchFamily="34" charset="0"/>
              <a:buChar char="•"/>
            </a:pPr>
            <a:r>
              <a:rPr lang="en-US" sz="2800" b="1" dirty="0"/>
              <a:t>Training topic</a:t>
            </a:r>
          </a:p>
          <a:p>
            <a:pPr marL="457200" indent="-457200">
              <a:buFont typeface="Arial" panose="020B0604020202020204" pitchFamily="34" charset="0"/>
              <a:buChar char="•"/>
            </a:pPr>
            <a:r>
              <a:rPr lang="en-US" sz="2800" b="1" dirty="0"/>
              <a:t>Review of unit metrics</a:t>
            </a:r>
          </a:p>
          <a:p>
            <a:pPr marL="457200" indent="-457200">
              <a:buFont typeface="Arial" panose="020B0604020202020204" pitchFamily="34" charset="0"/>
              <a:buChar char="•"/>
            </a:pPr>
            <a:r>
              <a:rPr lang="en-US" sz="2800" b="1" dirty="0"/>
              <a:t>Future council activities</a:t>
            </a:r>
          </a:p>
          <a:p>
            <a:pPr marL="457200" indent="-457200">
              <a:buFont typeface="Arial" panose="020B0604020202020204" pitchFamily="34" charset="0"/>
              <a:buChar char="•"/>
            </a:pPr>
            <a:r>
              <a:rPr lang="en-US" sz="2800" b="1" dirty="0"/>
              <a:t>Roundtable activities</a:t>
            </a:r>
          </a:p>
          <a:p>
            <a:pPr marL="457200" indent="-457200">
              <a:buFont typeface="Arial" panose="020B0604020202020204" pitchFamily="34" charset="0"/>
              <a:buChar char="•"/>
            </a:pPr>
            <a:r>
              <a:rPr lang="en-US" sz="2800" b="1" dirty="0"/>
              <a:t>Unit health</a:t>
            </a:r>
          </a:p>
          <a:p>
            <a:pPr marL="457200" indent="-457200">
              <a:buFont typeface="Arial" panose="020B0604020202020204" pitchFamily="34" charset="0"/>
              <a:buChar char="•"/>
            </a:pPr>
            <a:r>
              <a:rPr lang="en-US" sz="2800" b="1" dirty="0"/>
              <a:t>Emphasize building relationships with units</a:t>
            </a:r>
            <a:endParaRPr lang="en-US" sz="3200" b="1" dirty="0"/>
          </a:p>
        </p:txBody>
      </p:sp>
    </p:spTree>
    <p:extLst>
      <p:ext uri="{BB962C8B-B14F-4D97-AF65-F5344CB8AC3E}">
        <p14:creationId xmlns:p14="http://schemas.microsoft.com/office/powerpoint/2010/main" val="212364596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AC72D816-FEAE-F78E-A634-E5C8EB1C8923}"/>
              </a:ext>
            </a:extLst>
          </p:cNvPr>
          <p:cNvSpPr txBox="1"/>
          <p:nvPr/>
        </p:nvSpPr>
        <p:spPr>
          <a:xfrm>
            <a:off x="406400" y="169716"/>
            <a:ext cx="7685228" cy="646331"/>
          </a:xfrm>
          <a:prstGeom prst="rect">
            <a:avLst/>
          </a:prstGeom>
          <a:noFill/>
        </p:spPr>
        <p:txBody>
          <a:bodyPr wrap="square" rtlCol="0">
            <a:spAutoFit/>
          </a:bodyPr>
          <a:lstStyle/>
          <a:p>
            <a:r>
              <a:rPr lang="en-US" sz="3600" b="1" dirty="0"/>
              <a:t>Unit Service Today</a:t>
            </a:r>
          </a:p>
        </p:txBody>
      </p:sp>
      <p:pic>
        <p:nvPicPr>
          <p:cNvPr id="1026" name="Picture 2" descr="Magnifying Glass Clipart PNG Transparent">
            <a:extLst>
              <a:ext uri="{FF2B5EF4-FFF2-40B4-BE49-F238E27FC236}">
                <a16:creationId xmlns:a16="http://schemas.microsoft.com/office/drawing/2014/main" id="{1F06DF60-306E-AAF4-10FB-4C87B0DB333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666" t="6781" r="5696" b="6805"/>
          <a:stretch>
            <a:fillRect/>
          </a:stretch>
        </p:blipFill>
        <p:spPr bwMode="auto">
          <a:xfrm flipH="1">
            <a:off x="3559674" y="956251"/>
            <a:ext cx="4790576" cy="527155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A multi tool with many different tools&#10;&#10;AI-generated content may be incorrect.">
            <a:extLst>
              <a:ext uri="{FF2B5EF4-FFF2-40B4-BE49-F238E27FC236}">
                <a16:creationId xmlns:a16="http://schemas.microsoft.com/office/drawing/2014/main" id="{4B025DB5-6519-82AA-A3F2-E3120908E43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54881" y="1322173"/>
            <a:ext cx="2529643" cy="2529643"/>
          </a:xfrm>
          <a:prstGeom prst="rect">
            <a:avLst/>
          </a:prstGeom>
        </p:spPr>
      </p:pic>
    </p:spTree>
    <p:extLst>
      <p:ext uri="{BB962C8B-B14F-4D97-AF65-F5344CB8AC3E}">
        <p14:creationId xmlns:p14="http://schemas.microsoft.com/office/powerpoint/2010/main" val="276059969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stomShape 2">
            <a:extLst>
              <a:ext uri="{FF2B5EF4-FFF2-40B4-BE49-F238E27FC236}">
                <a16:creationId xmlns:a16="http://schemas.microsoft.com/office/drawing/2014/main" id="{CF23D25C-5B15-4ACD-97E7-849B921C6096}"/>
              </a:ext>
            </a:extLst>
          </p:cNvPr>
          <p:cNvSpPr/>
          <p:nvPr/>
        </p:nvSpPr>
        <p:spPr>
          <a:xfrm>
            <a:off x="1894028" y="1124340"/>
            <a:ext cx="8278673" cy="3028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1080" algn="ctr">
              <a:buClr>
                <a:srgbClr val="000000"/>
              </a:buClr>
            </a:pPr>
            <a:r>
              <a:rPr lang="en-US" sz="3200" b="1" spc="-1" dirty="0">
                <a:solidFill>
                  <a:srgbClr val="000000"/>
                </a:solidFill>
                <a:uFill>
                  <a:solidFill>
                    <a:srgbClr val="FFFFFF"/>
                  </a:solidFill>
                </a:uFill>
                <a:latin typeface="Calibri" panose="020F0502020204030204" pitchFamily="34" charset="0"/>
                <a:ea typeface="Calibri" panose="020F0502020204030204" pitchFamily="34" charset="0"/>
                <a:cs typeface="Calibri" panose="020F0502020204030204" pitchFamily="34" charset="0"/>
              </a:rPr>
              <a:t>About the units in the council?</a:t>
            </a:r>
          </a:p>
          <a:p>
            <a:pPr marL="1080">
              <a:buClr>
                <a:srgbClr val="000000"/>
              </a:buClr>
            </a:pPr>
            <a:endParaRPr lang="en-US" sz="3200" b="1" spc="-1" dirty="0">
              <a:solidFill>
                <a:srgbClr val="000000"/>
              </a:solidFill>
              <a:uFill>
                <a:solidFill>
                  <a:srgbClr val="FFFFFF"/>
                </a:solidFill>
              </a:uFill>
              <a:latin typeface="Arial"/>
            </a:endParaRPr>
          </a:p>
          <a:p>
            <a:pPr marL="1080">
              <a:buClr>
                <a:srgbClr val="000000"/>
              </a:buClr>
            </a:pPr>
            <a:endParaRPr lang="en-US" sz="3200" b="1" spc="-1" dirty="0">
              <a:solidFill>
                <a:srgbClr val="000000"/>
              </a:solidFill>
              <a:uFill>
                <a:solidFill>
                  <a:srgbClr val="FFFFFF"/>
                </a:solidFill>
              </a:uFill>
              <a:latin typeface="Arial"/>
            </a:endParaRPr>
          </a:p>
          <a:p>
            <a:pPr marL="1080">
              <a:buClr>
                <a:srgbClr val="000000"/>
              </a:buClr>
            </a:pPr>
            <a:endParaRPr lang="en-US" sz="3200" b="1" spc="-1" dirty="0">
              <a:solidFill>
                <a:srgbClr val="000000"/>
              </a:solidFill>
              <a:uFill>
                <a:solidFill>
                  <a:srgbClr val="FFFFFF"/>
                </a:solidFill>
              </a:uFill>
              <a:latin typeface="Arial"/>
            </a:endParaRPr>
          </a:p>
          <a:p>
            <a:pPr marL="1080">
              <a:buClr>
                <a:srgbClr val="000000"/>
              </a:buClr>
            </a:pPr>
            <a:endParaRPr lang="en-US" sz="3200" b="1" spc="-1" dirty="0">
              <a:solidFill>
                <a:srgbClr val="000000"/>
              </a:solidFill>
              <a:uFill>
                <a:solidFill>
                  <a:srgbClr val="FFFFFF"/>
                </a:solidFill>
              </a:uFill>
              <a:latin typeface="Arial"/>
            </a:endParaRPr>
          </a:p>
          <a:p>
            <a:pPr marL="1080">
              <a:buClr>
                <a:srgbClr val="000000"/>
              </a:buClr>
            </a:pPr>
            <a:endParaRPr lang="en-US" sz="3200" b="1" spc="-1" dirty="0">
              <a:solidFill>
                <a:srgbClr val="000000"/>
              </a:solidFill>
              <a:uFill>
                <a:solidFill>
                  <a:srgbClr val="FFFFFF"/>
                </a:solidFill>
              </a:uFill>
              <a:latin typeface="Arial"/>
            </a:endParaRPr>
          </a:p>
          <a:p>
            <a:pPr marL="1080" algn="ctr">
              <a:buClr>
                <a:srgbClr val="000000"/>
              </a:buClr>
            </a:pPr>
            <a:r>
              <a:rPr lang="en-US" sz="3200" b="1" spc="-1" dirty="0">
                <a:solidFill>
                  <a:srgbClr val="000000"/>
                </a:solidFill>
                <a:uFill>
                  <a:solidFill>
                    <a:srgbClr val="FFFFFF"/>
                  </a:solidFill>
                </a:uFill>
                <a:latin typeface="Calibri" panose="020F0502020204030204" pitchFamily="34" charset="0"/>
                <a:ea typeface="Calibri" panose="020F0502020204030204" pitchFamily="34" charset="0"/>
                <a:cs typeface="Calibri" panose="020F0502020204030204" pitchFamily="34" charset="0"/>
              </a:rPr>
              <a:t>About the commissioners in the council?</a:t>
            </a:r>
          </a:p>
        </p:txBody>
      </p:sp>
      <p:sp>
        <p:nvSpPr>
          <p:cNvPr id="8" name="TextBox 7">
            <a:extLst>
              <a:ext uri="{FF2B5EF4-FFF2-40B4-BE49-F238E27FC236}">
                <a16:creationId xmlns:a16="http://schemas.microsoft.com/office/drawing/2014/main" id="{AC1A0A46-6CBB-8685-9A1B-B1B4B9ACB286}"/>
              </a:ext>
            </a:extLst>
          </p:cNvPr>
          <p:cNvSpPr txBox="1"/>
          <p:nvPr/>
        </p:nvSpPr>
        <p:spPr>
          <a:xfrm>
            <a:off x="191911" y="254439"/>
            <a:ext cx="7685228" cy="646331"/>
          </a:xfrm>
          <a:prstGeom prst="rect">
            <a:avLst/>
          </a:prstGeom>
          <a:noFill/>
        </p:spPr>
        <p:txBody>
          <a:bodyPr wrap="square" rtlCol="0">
            <a:spAutoFit/>
          </a:bodyPr>
          <a:lstStyle/>
          <a:p>
            <a:r>
              <a:rPr lang="en-US" sz="3600" b="1" dirty="0"/>
              <a:t>“Need to Knows”</a:t>
            </a:r>
          </a:p>
        </p:txBody>
      </p:sp>
      <p:pic>
        <p:nvPicPr>
          <p:cNvPr id="10" name="Picture 9">
            <a:extLst>
              <a:ext uri="{FF2B5EF4-FFF2-40B4-BE49-F238E27FC236}">
                <a16:creationId xmlns:a16="http://schemas.microsoft.com/office/drawing/2014/main" id="{6D216417-C90F-7B5A-355F-5E330140D5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95265" y="1727771"/>
            <a:ext cx="2801470" cy="2201559"/>
          </a:xfrm>
          <a:prstGeom prst="rect">
            <a:avLst/>
          </a:prstGeom>
        </p:spPr>
      </p:pic>
      <p:pic>
        <p:nvPicPr>
          <p:cNvPr id="12" name="Picture 11">
            <a:extLst>
              <a:ext uri="{FF2B5EF4-FFF2-40B4-BE49-F238E27FC236}">
                <a16:creationId xmlns:a16="http://schemas.microsoft.com/office/drawing/2014/main" id="{20767EEB-B2EC-1E76-7B2E-E2F9D0736ED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64288" y="4569354"/>
            <a:ext cx="1538150" cy="1853136"/>
          </a:xfrm>
          <a:prstGeom prst="rect">
            <a:avLst/>
          </a:prstGeom>
        </p:spPr>
      </p:pic>
    </p:spTree>
    <p:extLst>
      <p:ext uri="{BB962C8B-B14F-4D97-AF65-F5344CB8AC3E}">
        <p14:creationId xmlns:p14="http://schemas.microsoft.com/office/powerpoint/2010/main" val="29342936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49121E9-71F5-48EE-B322-E4B5DD34C803}"/>
              </a:ext>
            </a:extLst>
          </p:cNvPr>
          <p:cNvSpPr txBox="1"/>
          <p:nvPr/>
        </p:nvSpPr>
        <p:spPr>
          <a:xfrm>
            <a:off x="862314" y="1019330"/>
            <a:ext cx="9482939" cy="5262979"/>
          </a:xfrm>
          <a:prstGeom prst="rect">
            <a:avLst/>
          </a:prstGeom>
          <a:noFill/>
        </p:spPr>
        <p:txBody>
          <a:bodyPr wrap="square" rtlCol="0">
            <a:spAutoFit/>
          </a:bodyPr>
          <a:lstStyle/>
          <a:p>
            <a:r>
              <a:rPr lang="en-US" sz="2800" b="1" spc="-1" dirty="0">
                <a:uFill>
                  <a:solidFill>
                    <a:srgbClr val="FFFFFF"/>
                  </a:solidFill>
                </a:uFill>
              </a:rPr>
              <a:t>How many units are in the council? </a:t>
            </a:r>
          </a:p>
          <a:p>
            <a:r>
              <a:rPr lang="en-US" sz="2800" spc="-1" dirty="0">
                <a:uFill>
                  <a:solidFill>
                    <a:srgbClr val="FFFFFF"/>
                  </a:solidFill>
                </a:uFill>
              </a:rPr>
              <a:t>	What type of units? </a:t>
            </a:r>
          </a:p>
          <a:p>
            <a:r>
              <a:rPr lang="en-US" sz="2800" spc="-1" dirty="0">
                <a:uFill>
                  <a:solidFill>
                    <a:srgbClr val="FFFFFF"/>
                  </a:solidFill>
                </a:uFill>
              </a:rPr>
              <a:t>	How many units attend roundtable?</a:t>
            </a:r>
          </a:p>
          <a:p>
            <a:endParaRPr lang="en-US" sz="2800" spc="-1" dirty="0">
              <a:uFill>
                <a:solidFill>
                  <a:srgbClr val="FFFFFF"/>
                </a:solidFill>
              </a:uFill>
            </a:endParaRPr>
          </a:p>
          <a:p>
            <a:r>
              <a:rPr lang="en-US" sz="2800" b="1" spc="-1" dirty="0">
                <a:uFill>
                  <a:solidFill>
                    <a:srgbClr val="FFFFFF"/>
                  </a:solidFill>
                </a:uFill>
              </a:rPr>
              <a:t>Are commissioners making unit visits to build relationships?</a:t>
            </a:r>
          </a:p>
          <a:p>
            <a:r>
              <a:rPr lang="en-US" sz="2800" spc="-1" dirty="0">
                <a:uFill>
                  <a:solidFill>
                    <a:srgbClr val="FFFFFF"/>
                  </a:solidFill>
                </a:uFill>
              </a:rPr>
              <a:t>	Are Unit Connections being recorded?</a:t>
            </a:r>
          </a:p>
          <a:p>
            <a:r>
              <a:rPr lang="en-US" sz="2800" spc="-1" dirty="0">
                <a:uFill>
                  <a:solidFill>
                    <a:srgbClr val="FFFFFF"/>
                  </a:solidFill>
                </a:uFill>
              </a:rPr>
              <a:t>	Are commissioners working with units to establish  </a:t>
            </a:r>
          </a:p>
          <a:p>
            <a:r>
              <a:rPr lang="en-US" sz="2800" spc="-1" dirty="0">
                <a:uFill>
                  <a:solidFill>
                    <a:srgbClr val="FFFFFF"/>
                  </a:solidFill>
                </a:uFill>
              </a:rPr>
              <a:t>            unit goals?</a:t>
            </a:r>
          </a:p>
          <a:p>
            <a:endParaRPr lang="en-US" sz="2800" spc="-1" dirty="0">
              <a:uFill>
                <a:solidFill>
                  <a:srgbClr val="FFFFFF"/>
                </a:solidFill>
              </a:uFill>
            </a:endParaRPr>
          </a:p>
          <a:p>
            <a:r>
              <a:rPr lang="en-US" sz="2800" b="1" spc="-1" dirty="0">
                <a:uFill>
                  <a:solidFill>
                    <a:srgbClr val="FFFFFF"/>
                  </a:solidFill>
                </a:uFill>
              </a:rPr>
              <a:t>How many unit commissioners are in the council? </a:t>
            </a:r>
          </a:p>
          <a:p>
            <a:r>
              <a:rPr lang="en-US" sz="2800" spc="-1" dirty="0">
                <a:uFill>
                  <a:solidFill>
                    <a:srgbClr val="FFFFFF"/>
                  </a:solidFill>
                </a:uFill>
              </a:rPr>
              <a:t>	Are they assigned to units most in need?</a:t>
            </a:r>
          </a:p>
          <a:p>
            <a:r>
              <a:rPr lang="en-US" sz="2800" spc="-1" dirty="0">
                <a:uFill>
                  <a:solidFill>
                    <a:srgbClr val="FFFFFF"/>
                  </a:solidFill>
                </a:uFill>
              </a:rPr>
              <a:t>	Are they trained in their position?</a:t>
            </a:r>
            <a:endParaRPr lang="en-US" sz="2400" spc="-1" dirty="0">
              <a:uFill>
                <a:solidFill>
                  <a:srgbClr val="FFFFFF"/>
                </a:solidFill>
              </a:uFill>
            </a:endParaRPr>
          </a:p>
        </p:txBody>
      </p:sp>
      <p:sp>
        <p:nvSpPr>
          <p:cNvPr id="8" name="TextBox 7">
            <a:extLst>
              <a:ext uri="{FF2B5EF4-FFF2-40B4-BE49-F238E27FC236}">
                <a16:creationId xmlns:a16="http://schemas.microsoft.com/office/drawing/2014/main" id="{D08D1C9F-047F-2B51-2D42-D6433EE8460B}"/>
              </a:ext>
            </a:extLst>
          </p:cNvPr>
          <p:cNvSpPr txBox="1"/>
          <p:nvPr/>
        </p:nvSpPr>
        <p:spPr>
          <a:xfrm>
            <a:off x="135467" y="124178"/>
            <a:ext cx="7685228" cy="646331"/>
          </a:xfrm>
          <a:prstGeom prst="rect">
            <a:avLst/>
          </a:prstGeom>
          <a:noFill/>
        </p:spPr>
        <p:txBody>
          <a:bodyPr wrap="square" rtlCol="0">
            <a:spAutoFit/>
          </a:bodyPr>
          <a:lstStyle/>
          <a:p>
            <a:r>
              <a:rPr lang="en-US" sz="3600" b="1" dirty="0"/>
              <a:t>“Need to Knows”</a:t>
            </a:r>
          </a:p>
        </p:txBody>
      </p:sp>
      <p:pic>
        <p:nvPicPr>
          <p:cNvPr id="5" name="Picture 4" descr="A blue circle with white text&#10;&#10;Description automatically generated">
            <a:extLst>
              <a:ext uri="{FF2B5EF4-FFF2-40B4-BE49-F238E27FC236}">
                <a16:creationId xmlns:a16="http://schemas.microsoft.com/office/drawing/2014/main" id="{8BC097BE-C475-3263-BBE9-CC0BCE4CFACD}"/>
              </a:ext>
            </a:extLst>
          </p:cNvPr>
          <p:cNvPicPr>
            <a:picLocks noChangeAspect="1"/>
          </p:cNvPicPr>
          <p:nvPr/>
        </p:nvPicPr>
        <p:blipFill>
          <a:blip r:embed="rId3"/>
          <a:stretch>
            <a:fillRect/>
          </a:stretch>
        </p:blipFill>
        <p:spPr>
          <a:xfrm>
            <a:off x="9539112" y="2716821"/>
            <a:ext cx="2267037" cy="2267037"/>
          </a:xfrm>
          <a:prstGeom prst="rect">
            <a:avLst/>
          </a:prstGeom>
        </p:spPr>
      </p:pic>
    </p:spTree>
    <p:extLst>
      <p:ext uri="{BB962C8B-B14F-4D97-AF65-F5344CB8AC3E}">
        <p14:creationId xmlns:p14="http://schemas.microsoft.com/office/powerpoint/2010/main" val="3389416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576937" y="1928025"/>
            <a:ext cx="8454949" cy="2895152"/>
          </a:xfrm>
          <a:prstGeom prst="rect">
            <a:avLst/>
          </a:prstGeom>
        </p:spPr>
        <p:txBody>
          <a:bodyPr wrap="square">
            <a:spAutoFit/>
          </a:bodyPr>
          <a:lstStyle/>
          <a:p>
            <a:pPr>
              <a:lnSpc>
                <a:spcPct val="115000"/>
              </a:lnSpc>
              <a:spcAft>
                <a:spcPts val="1000"/>
              </a:spcAft>
            </a:pPr>
            <a:r>
              <a:rPr lang="en-US" sz="3200" b="1" dirty="0">
                <a:ea typeface="Calibri" panose="020F0502020204030204" pitchFamily="34" charset="0"/>
                <a:cs typeface="Times New Roman" panose="02020603050405020304" pitchFamily="18" charset="0"/>
              </a:rPr>
              <a:t>Provides support in four areas:</a:t>
            </a:r>
          </a:p>
          <a:p>
            <a:pPr marL="457200" indent="-457200">
              <a:spcAft>
                <a:spcPts val="1000"/>
              </a:spcAft>
              <a:buFont typeface="Arial" panose="020B0604020202020204" pitchFamily="34" charset="0"/>
              <a:buChar char="•"/>
            </a:pPr>
            <a:r>
              <a:rPr lang="en-US" sz="2800" dirty="0"/>
              <a:t> </a:t>
            </a:r>
            <a:r>
              <a:rPr lang="en-US" sz="2800" b="1" dirty="0"/>
              <a:t>Enables easy access to actionable data</a:t>
            </a:r>
          </a:p>
          <a:p>
            <a:pPr marL="514350" indent="-514350">
              <a:spcAft>
                <a:spcPts val="1000"/>
              </a:spcAft>
              <a:buFont typeface="Arial" panose="020B0604020202020204" pitchFamily="34" charset="0"/>
              <a:buChar char="•"/>
            </a:pPr>
            <a:r>
              <a:rPr lang="en-US" sz="2800" b="1" dirty="0"/>
              <a:t>Enables improved focus on unit metrics</a:t>
            </a:r>
          </a:p>
          <a:p>
            <a:pPr marL="514350" indent="-514350">
              <a:spcAft>
                <a:spcPts val="1000"/>
              </a:spcAft>
              <a:buFont typeface="Arial" panose="020B0604020202020204" pitchFamily="34" charset="0"/>
              <a:buChar char="•"/>
            </a:pPr>
            <a:r>
              <a:rPr lang="en-US" sz="2800" b="1" dirty="0"/>
              <a:t>Supports roundtable administration and promotion</a:t>
            </a:r>
          </a:p>
          <a:p>
            <a:pPr marL="514350" indent="-514350">
              <a:spcAft>
                <a:spcPts val="1000"/>
              </a:spcAft>
              <a:buFont typeface="Arial" panose="020B0604020202020204" pitchFamily="34" charset="0"/>
              <a:buChar char="•"/>
            </a:pPr>
            <a:r>
              <a:rPr lang="en-US" sz="2800" b="1" dirty="0"/>
              <a:t>Supports commissioner administration</a:t>
            </a:r>
            <a:endParaRPr lang="en-US" sz="3200" b="1" dirty="0">
              <a:ea typeface="Calibri" panose="020F0502020204030204" pitchFamily="34" charset="0"/>
              <a:cs typeface="Times New Roman" panose="02020603050405020304" pitchFamily="18" charset="0"/>
            </a:endParaRPr>
          </a:p>
        </p:txBody>
      </p:sp>
      <p:sp>
        <p:nvSpPr>
          <p:cNvPr id="5" name="Rectangle 4"/>
          <p:cNvSpPr/>
          <p:nvPr/>
        </p:nvSpPr>
        <p:spPr>
          <a:xfrm>
            <a:off x="211859" y="205489"/>
            <a:ext cx="6713951" cy="646331"/>
          </a:xfrm>
          <a:prstGeom prst="rect">
            <a:avLst/>
          </a:prstGeom>
        </p:spPr>
        <p:txBody>
          <a:bodyPr wrap="square">
            <a:spAutoFit/>
          </a:bodyPr>
          <a:lstStyle/>
          <a:p>
            <a:r>
              <a:rPr lang="en-US" sz="3600" b="1" dirty="0">
                <a:latin typeface="Calibri" panose="020F0502020204030204" pitchFamily="34" charset="0"/>
                <a:ea typeface="Calibri" panose="020F0502020204030204" pitchFamily="34" charset="0"/>
                <a:cs typeface="Times New Roman" panose="02020603050405020304" pitchFamily="18" charset="0"/>
              </a:rPr>
              <a:t>Commissioner Tools</a:t>
            </a:r>
            <a:endParaRPr lang="en-US" sz="3600" b="1" dirty="0"/>
          </a:p>
        </p:txBody>
      </p:sp>
      <p:pic>
        <p:nvPicPr>
          <p:cNvPr id="8" name="Picture 7" descr="A circular logo with a bunch of tools&#10;&#10;AI-generated content may be incorrect.">
            <a:extLst>
              <a:ext uri="{FF2B5EF4-FFF2-40B4-BE49-F238E27FC236}">
                <a16:creationId xmlns:a16="http://schemas.microsoft.com/office/drawing/2014/main" id="{CA839F76-2E28-EA51-4B26-072E4AC0AA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8624" y="2293901"/>
            <a:ext cx="2267774" cy="2270196"/>
          </a:xfrm>
          <a:prstGeom prst="rect">
            <a:avLst/>
          </a:prstGeom>
        </p:spPr>
      </p:pic>
    </p:spTree>
    <p:extLst>
      <p:ext uri="{BB962C8B-B14F-4D97-AF65-F5344CB8AC3E}">
        <p14:creationId xmlns:p14="http://schemas.microsoft.com/office/powerpoint/2010/main" val="55100786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6D46FF5-4200-4A8E-85DD-14E5ACD37D05}"/>
              </a:ext>
            </a:extLst>
          </p:cNvPr>
          <p:cNvSpPr txBox="1"/>
          <p:nvPr/>
        </p:nvSpPr>
        <p:spPr>
          <a:xfrm>
            <a:off x="1889760" y="1307647"/>
            <a:ext cx="7242951" cy="3539430"/>
          </a:xfrm>
          <a:prstGeom prst="rect">
            <a:avLst/>
          </a:prstGeom>
          <a:noFill/>
        </p:spPr>
        <p:txBody>
          <a:bodyPr wrap="square" lIns="91440" tIns="45720" rIns="91440" bIns="45720" rtlCol="0" anchor="t">
            <a:spAutoFit/>
          </a:bodyPr>
          <a:lstStyle/>
          <a:p>
            <a:endParaRPr lang="en-US" sz="3200" b="1" dirty="0"/>
          </a:p>
          <a:p>
            <a:pPr marL="571500" indent="-571500">
              <a:buFont typeface="Arial" panose="020B0604020202020204" pitchFamily="34" charset="0"/>
              <a:buChar char="•"/>
            </a:pPr>
            <a:r>
              <a:rPr lang="en-US" sz="3200" b="1" dirty="0"/>
              <a:t>Assigned/Unassigned Units</a:t>
            </a:r>
            <a:endParaRPr lang="en-US" sz="3200" dirty="0"/>
          </a:p>
          <a:p>
            <a:pPr marL="571500" indent="-571500">
              <a:buFont typeface="Arial" panose="020B0604020202020204" pitchFamily="34" charset="0"/>
              <a:buChar char="•"/>
            </a:pPr>
            <a:r>
              <a:rPr lang="en-US" sz="3200" b="1" dirty="0"/>
              <a:t>Membership Status</a:t>
            </a:r>
            <a:endParaRPr lang="en-US" sz="3200" dirty="0"/>
          </a:p>
          <a:p>
            <a:pPr marL="571500" indent="-571500">
              <a:buFont typeface="Arial" panose="020B0604020202020204" pitchFamily="34" charset="0"/>
              <a:buChar char="•"/>
            </a:pPr>
            <a:r>
              <a:rPr lang="en-US" sz="3200" b="1" dirty="0">
                <a:ea typeface="Calibri"/>
                <a:cs typeface="Calibri"/>
              </a:rPr>
              <a:t>Unit Connection History</a:t>
            </a:r>
            <a:endParaRPr lang="en-US" sz="3200" b="1" dirty="0"/>
          </a:p>
          <a:p>
            <a:pPr marL="571500" indent="-571500">
              <a:buFont typeface="Arial" panose="020B0604020202020204" pitchFamily="34" charset="0"/>
              <a:buChar char="•"/>
            </a:pPr>
            <a:r>
              <a:rPr lang="en-US" sz="3200" b="1" dirty="0">
                <a:ea typeface="Calibri"/>
                <a:cs typeface="Calibri"/>
              </a:rPr>
              <a:t>Unit Metric Status</a:t>
            </a:r>
            <a:endParaRPr lang="en-US" sz="3200" b="1" dirty="0"/>
          </a:p>
          <a:p>
            <a:pPr marL="571500" indent="-571500">
              <a:buFont typeface="Arial" panose="020B0604020202020204" pitchFamily="34" charset="0"/>
              <a:buChar char="•"/>
            </a:pPr>
            <a:r>
              <a:rPr lang="en-US" sz="3200" b="1" dirty="0">
                <a:ea typeface="Calibri"/>
                <a:cs typeface="Calibri"/>
              </a:rPr>
              <a:t>Unit Pin</a:t>
            </a:r>
            <a:endParaRPr lang="en-US" sz="3200" b="1" dirty="0"/>
          </a:p>
          <a:p>
            <a:pPr marL="571500" indent="-571500">
              <a:buFont typeface="Arial" panose="020B0604020202020204" pitchFamily="34" charset="0"/>
              <a:buChar char="•"/>
            </a:pPr>
            <a:r>
              <a:rPr lang="en-US" sz="3200" b="1" dirty="0"/>
              <a:t>Trained Commissioners Analysis</a:t>
            </a:r>
            <a:endParaRPr lang="en-US" sz="3200" b="1" dirty="0">
              <a:ea typeface="Calibri" panose="020F0502020204030204"/>
              <a:cs typeface="Calibri" panose="020F0502020204030204"/>
            </a:endParaRPr>
          </a:p>
        </p:txBody>
      </p:sp>
      <p:sp>
        <p:nvSpPr>
          <p:cNvPr id="3" name="Slide Number Placeholder 2">
            <a:extLst>
              <a:ext uri="{FF2B5EF4-FFF2-40B4-BE49-F238E27FC236}">
                <a16:creationId xmlns:a16="http://schemas.microsoft.com/office/drawing/2014/main" id="{0FC75667-86B7-A360-BBD9-EFC9475D7C68}"/>
              </a:ext>
            </a:extLst>
          </p:cNvPr>
          <p:cNvSpPr>
            <a:spLocks noGrp="1"/>
          </p:cNvSpPr>
          <p:nvPr>
            <p:ph type="sldNum" sz="quarter" idx="12"/>
          </p:nvPr>
        </p:nvSpPr>
        <p:spPr/>
        <p:txBody>
          <a:bodyPr/>
          <a:lstStyle/>
          <a:p>
            <a:fld id="{05C9DD4B-3399-4885-A022-68FA8E60FA6E}" type="slidenum">
              <a:rPr lang="en-US" smtClean="0"/>
              <a:t>38</a:t>
            </a:fld>
            <a:endParaRPr lang="en-US"/>
          </a:p>
        </p:txBody>
      </p:sp>
      <p:sp>
        <p:nvSpPr>
          <p:cNvPr id="4" name="TextBox 3">
            <a:extLst>
              <a:ext uri="{FF2B5EF4-FFF2-40B4-BE49-F238E27FC236}">
                <a16:creationId xmlns:a16="http://schemas.microsoft.com/office/drawing/2014/main" id="{652E06A7-F7CD-0A84-AF72-19CF0CBD6CB3}"/>
              </a:ext>
            </a:extLst>
          </p:cNvPr>
          <p:cNvSpPr txBox="1"/>
          <p:nvPr/>
        </p:nvSpPr>
        <p:spPr>
          <a:xfrm>
            <a:off x="27583" y="167706"/>
            <a:ext cx="5136390" cy="646331"/>
          </a:xfrm>
          <a:prstGeom prst="rect">
            <a:avLst/>
          </a:prstGeom>
          <a:noFill/>
        </p:spPr>
        <p:txBody>
          <a:bodyPr wrap="square" rtlCol="0">
            <a:spAutoFit/>
          </a:bodyPr>
          <a:lstStyle/>
          <a:p>
            <a:r>
              <a:rPr lang="en-US" sz="3600" b="1" dirty="0">
                <a:cs typeface="Arial" panose="020B0604020202020204" pitchFamily="34" charset="0"/>
              </a:rPr>
              <a:t>Key Data at Glance</a:t>
            </a:r>
          </a:p>
        </p:txBody>
      </p:sp>
    </p:spTree>
    <p:extLst>
      <p:ext uri="{BB962C8B-B14F-4D97-AF65-F5344CB8AC3E}">
        <p14:creationId xmlns:p14="http://schemas.microsoft.com/office/powerpoint/2010/main" val="226335533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A5258E-15F1-EC32-652D-9BF7E6BD70DC}"/>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253A1E9C-763B-B8BF-5622-BAB3020C410F}"/>
              </a:ext>
            </a:extLst>
          </p:cNvPr>
          <p:cNvSpPr txBox="1"/>
          <p:nvPr/>
        </p:nvSpPr>
        <p:spPr>
          <a:xfrm rot="686925">
            <a:off x="4342357" y="5460566"/>
            <a:ext cx="1315233"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PARTNERSHIP</a:t>
            </a:r>
          </a:p>
        </p:txBody>
      </p:sp>
      <p:sp>
        <p:nvSpPr>
          <p:cNvPr id="12" name="TextBox 11">
            <a:extLst>
              <a:ext uri="{FF2B5EF4-FFF2-40B4-BE49-F238E27FC236}">
                <a16:creationId xmlns:a16="http://schemas.microsoft.com/office/drawing/2014/main" id="{E1C92C58-862A-AE38-02CA-04DC1A3478B6}"/>
              </a:ext>
            </a:extLst>
          </p:cNvPr>
          <p:cNvSpPr txBox="1"/>
          <p:nvPr/>
        </p:nvSpPr>
        <p:spPr>
          <a:xfrm rot="686925">
            <a:off x="5416404" y="5671782"/>
            <a:ext cx="1315233"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COMMUNICATION</a:t>
            </a:r>
          </a:p>
        </p:txBody>
      </p:sp>
      <p:sp>
        <p:nvSpPr>
          <p:cNvPr id="13" name="TextBox 12">
            <a:extLst>
              <a:ext uri="{FF2B5EF4-FFF2-40B4-BE49-F238E27FC236}">
                <a16:creationId xmlns:a16="http://schemas.microsoft.com/office/drawing/2014/main" id="{3FB87072-6F84-1153-2A6E-8AFDC9AB3E2B}"/>
              </a:ext>
            </a:extLst>
          </p:cNvPr>
          <p:cNvSpPr txBox="1"/>
          <p:nvPr/>
        </p:nvSpPr>
        <p:spPr>
          <a:xfrm rot="20309736">
            <a:off x="8730197" y="5471216"/>
            <a:ext cx="648334"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IMPACT</a:t>
            </a:r>
          </a:p>
        </p:txBody>
      </p:sp>
      <p:sp>
        <p:nvSpPr>
          <p:cNvPr id="4" name="TextBox 3">
            <a:extLst>
              <a:ext uri="{FF2B5EF4-FFF2-40B4-BE49-F238E27FC236}">
                <a16:creationId xmlns:a16="http://schemas.microsoft.com/office/drawing/2014/main" id="{240D8D2D-1EE9-982A-663A-F2D86BAD7087}"/>
              </a:ext>
            </a:extLst>
          </p:cNvPr>
          <p:cNvSpPr txBox="1"/>
          <p:nvPr/>
        </p:nvSpPr>
        <p:spPr>
          <a:xfrm>
            <a:off x="289638" y="179552"/>
            <a:ext cx="3705063" cy="646331"/>
          </a:xfrm>
          <a:prstGeom prst="rect">
            <a:avLst/>
          </a:prstGeom>
          <a:noFill/>
        </p:spPr>
        <p:txBody>
          <a:bodyPr wrap="square" rtlCol="0">
            <a:spAutoFit/>
          </a:bodyPr>
          <a:lstStyle/>
          <a:p>
            <a:r>
              <a:rPr lang="en-US" sz="3600" b="1" dirty="0"/>
              <a:t>Unit Metrics</a:t>
            </a:r>
          </a:p>
        </p:txBody>
      </p:sp>
      <p:sp>
        <p:nvSpPr>
          <p:cNvPr id="14" name="Subtitle 6">
            <a:extLst>
              <a:ext uri="{FF2B5EF4-FFF2-40B4-BE49-F238E27FC236}">
                <a16:creationId xmlns:a16="http://schemas.microsoft.com/office/drawing/2014/main" id="{8B740558-75CB-6347-7197-B7E776AE23F2}"/>
              </a:ext>
            </a:extLst>
          </p:cNvPr>
          <p:cNvSpPr txBox="1">
            <a:spLocks/>
          </p:cNvSpPr>
          <p:nvPr/>
        </p:nvSpPr>
        <p:spPr>
          <a:xfrm>
            <a:off x="3573919" y="1923109"/>
            <a:ext cx="6636550" cy="3766850"/>
          </a:xfrm>
          <a:prstGeom prst="rect">
            <a:avLst/>
          </a:prstGeom>
        </p:spPr>
        <p:txBody>
          <a:bodyPr vert="horz" lIns="51435" tIns="25718" rIns="51435" bIns="25718"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rgbClr val="015E9E"/>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rgbClr val="015E9E"/>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rgbClr val="015E9E"/>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rgbClr val="015E9E"/>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rgbClr val="015E9E"/>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21469" indent="-321469" algn="l">
              <a:buFont typeface="Arial" panose="020B0604020202020204" pitchFamily="34" charset="0"/>
              <a:buChar char="•"/>
            </a:pPr>
            <a:r>
              <a:rPr lang="en-US" sz="3200" b="1" dirty="0">
                <a:solidFill>
                  <a:schemeClr val="tx1"/>
                </a:solidFill>
              </a:rPr>
              <a:t>Key Leaders Trained</a:t>
            </a:r>
          </a:p>
          <a:p>
            <a:pPr marL="321469" indent="-321469" algn="l">
              <a:buFont typeface="Arial" panose="020B0604020202020204" pitchFamily="34" charset="0"/>
              <a:buChar char="•"/>
            </a:pPr>
            <a:r>
              <a:rPr lang="en-US" sz="3200" b="1" dirty="0">
                <a:solidFill>
                  <a:schemeClr val="tx1"/>
                </a:solidFill>
              </a:rPr>
              <a:t>Unit Size</a:t>
            </a:r>
          </a:p>
          <a:p>
            <a:pPr marL="321469" indent="-321469" algn="l">
              <a:buFont typeface="Arial" panose="020B0604020202020204" pitchFamily="34" charset="0"/>
              <a:buChar char="•"/>
            </a:pPr>
            <a:r>
              <a:rPr lang="en-US" sz="3200" b="1" dirty="0">
                <a:solidFill>
                  <a:schemeClr val="tx1"/>
                </a:solidFill>
              </a:rPr>
              <a:t>Year Over Year Membership Growth</a:t>
            </a:r>
          </a:p>
          <a:p>
            <a:pPr marL="321469" indent="-321469" algn="l">
              <a:buFont typeface="Arial" panose="020B0604020202020204" pitchFamily="34" charset="0"/>
              <a:buChar char="•"/>
            </a:pPr>
            <a:r>
              <a:rPr lang="en-US" sz="3200" b="1" dirty="0">
                <a:solidFill>
                  <a:schemeClr val="tx1"/>
                </a:solidFill>
              </a:rPr>
              <a:t>Advancement / Youth Leadership</a:t>
            </a:r>
          </a:p>
          <a:p>
            <a:pPr marL="321469" indent="-321469" algn="l">
              <a:buFont typeface="Arial" panose="020B0604020202020204" pitchFamily="34" charset="0"/>
              <a:buChar char="•"/>
            </a:pPr>
            <a:r>
              <a:rPr lang="en-US" sz="3200" b="1" dirty="0">
                <a:solidFill>
                  <a:schemeClr val="tx1"/>
                </a:solidFill>
              </a:rPr>
              <a:t>Outdoor Activities / Super Activity</a:t>
            </a:r>
          </a:p>
          <a:p>
            <a:pPr marL="321469" indent="-321469" algn="l">
              <a:buFont typeface="Arial" panose="020B0604020202020204" pitchFamily="34" charset="0"/>
              <a:buChar char="•"/>
            </a:pPr>
            <a:r>
              <a:rPr lang="en-US" sz="3200" b="1" dirty="0">
                <a:solidFill>
                  <a:schemeClr val="tx1"/>
                </a:solidFill>
              </a:rPr>
              <a:t>Retention</a:t>
            </a:r>
          </a:p>
          <a:p>
            <a:pPr algn="l"/>
            <a:endParaRPr lang="en-US" sz="3600" dirty="0">
              <a:solidFill>
                <a:schemeClr val="tx1"/>
              </a:solidFill>
            </a:endParaRPr>
          </a:p>
        </p:txBody>
      </p:sp>
      <p:pic>
        <p:nvPicPr>
          <p:cNvPr id="15" name="Google Shape;129;p4" descr="Icon Image">
            <a:extLst>
              <a:ext uri="{FF2B5EF4-FFF2-40B4-BE49-F238E27FC236}">
                <a16:creationId xmlns:a16="http://schemas.microsoft.com/office/drawing/2014/main" id="{220814DC-015E-41DB-F05A-DA20BBCE3931}"/>
              </a:ext>
            </a:extLst>
          </p:cNvPr>
          <p:cNvPicPr preferRelativeResize="0"/>
          <p:nvPr/>
        </p:nvPicPr>
        <p:blipFill rotWithShape="1">
          <a:blip r:embed="rId3">
            <a:alphaModFix/>
          </a:blip>
          <a:srcRect/>
          <a:stretch/>
        </p:blipFill>
        <p:spPr>
          <a:xfrm>
            <a:off x="1536193" y="2507445"/>
            <a:ext cx="1672228" cy="1843110"/>
          </a:xfrm>
          <a:prstGeom prst="rect">
            <a:avLst/>
          </a:prstGeom>
          <a:noFill/>
          <a:ln>
            <a:noFill/>
          </a:ln>
        </p:spPr>
      </p:pic>
    </p:spTree>
    <p:extLst>
      <p:ext uri="{BB962C8B-B14F-4D97-AF65-F5344CB8AC3E}">
        <p14:creationId xmlns:p14="http://schemas.microsoft.com/office/powerpoint/2010/main" val="31812471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sp>
        <p:nvSpPr>
          <p:cNvPr id="60" name="Google Shape;60;p3"/>
          <p:cNvSpPr/>
          <p:nvPr/>
        </p:nvSpPr>
        <p:spPr>
          <a:xfrm>
            <a:off x="1957137" y="936069"/>
            <a:ext cx="8277726" cy="5682926"/>
          </a:xfrm>
          <a:prstGeom prst="rect">
            <a:avLst/>
          </a:prstGeom>
          <a:noFill/>
          <a:ln>
            <a:noFill/>
          </a:ln>
        </p:spPr>
        <p:txBody>
          <a:bodyPr spcFirstLastPara="1" wrap="square" lIns="91425" tIns="45700" rIns="91425" bIns="45700" anchor="t" anchorCtr="0">
            <a:spAutoFit/>
          </a:bodyPr>
          <a:lstStyle/>
          <a:p>
            <a:pPr algn="ctr">
              <a:lnSpc>
                <a:spcPct val="106000"/>
              </a:lnSpc>
            </a:pPr>
            <a:r>
              <a:rPr lang="en-US" sz="3200" b="1" dirty="0">
                <a:solidFill>
                  <a:schemeClr val="dk1"/>
                </a:solidFill>
                <a:ea typeface="Arial"/>
                <a:cs typeface="Arial"/>
                <a:sym typeface="Arial"/>
              </a:rPr>
              <a:t>Mission</a:t>
            </a:r>
          </a:p>
          <a:p>
            <a:pPr algn="ctr">
              <a:lnSpc>
                <a:spcPct val="106000"/>
              </a:lnSpc>
            </a:pPr>
            <a:r>
              <a:rPr lang="en-US" sz="2800" dirty="0">
                <a:solidFill>
                  <a:schemeClr val="dk1"/>
                </a:solidFill>
                <a:ea typeface="Arial"/>
                <a:cs typeface="Arial"/>
                <a:sym typeface="Arial"/>
              </a:rPr>
              <a:t> To prepare youth to make ethical and moral choices over their lifetimes by instilling in them the values of the Scout Oath and Law.</a:t>
            </a:r>
            <a:endParaRPr sz="2800" dirty="0"/>
          </a:p>
          <a:p>
            <a:pPr algn="ctr">
              <a:spcBef>
                <a:spcPts val="1000"/>
              </a:spcBef>
            </a:pPr>
            <a:r>
              <a:rPr lang="en-US" sz="3200" b="1" dirty="0">
                <a:solidFill>
                  <a:schemeClr val="dk1"/>
                </a:solidFill>
                <a:ea typeface="Calibri"/>
                <a:cs typeface="Calibri"/>
                <a:sym typeface="Calibri"/>
              </a:rPr>
              <a:t>Vision</a:t>
            </a:r>
            <a:endParaRPr sz="3200" dirty="0"/>
          </a:p>
          <a:p>
            <a:pPr algn="ctr"/>
            <a:r>
              <a:rPr lang="en-US" sz="2800" dirty="0">
                <a:solidFill>
                  <a:srgbClr val="000000"/>
                </a:solidFill>
                <a:cs typeface="Arial" panose="020B0604020202020204" pitchFamily="34" charset="0"/>
              </a:rPr>
              <a:t> Prepare every eligible youth in America to become a responsible, participating citizen and leader who is guided by the Scout Oath and Law.</a:t>
            </a:r>
          </a:p>
          <a:p>
            <a:pPr algn="ctr"/>
            <a:endParaRPr lang="en-US" sz="2800" dirty="0">
              <a:solidFill>
                <a:srgbClr val="000000"/>
              </a:solidFill>
              <a:ea typeface="Arial"/>
              <a:cs typeface="Arial" panose="020B0604020202020204" pitchFamily="34" charset="0"/>
              <a:sym typeface="Arial"/>
            </a:endParaRPr>
          </a:p>
          <a:p>
            <a:pPr algn="ctr"/>
            <a:r>
              <a:rPr lang="en-US" sz="3200" b="1" dirty="0">
                <a:solidFill>
                  <a:srgbClr val="000000"/>
                </a:solidFill>
                <a:ea typeface="Arial"/>
                <a:cs typeface="Arial" panose="020B0604020202020204" pitchFamily="34" charset="0"/>
                <a:sym typeface="Arial"/>
              </a:rPr>
              <a:t>Goal</a:t>
            </a:r>
            <a:endParaRPr lang="en-US" sz="2800" b="1" dirty="0">
              <a:solidFill>
                <a:srgbClr val="000000"/>
              </a:solidFill>
              <a:ea typeface="Arial"/>
              <a:cs typeface="Arial" panose="020B0604020202020204" pitchFamily="34" charset="0"/>
              <a:sym typeface="Arial"/>
            </a:endParaRPr>
          </a:p>
          <a:p>
            <a:pPr algn="ctr"/>
            <a:r>
              <a:rPr lang="de-DE" sz="2800" dirty="0">
                <a:ea typeface="Aptos" panose="020B0004020202020204" pitchFamily="34" charset="0"/>
                <a:cs typeface="Times New Roman" panose="02020603050405020304" pitchFamily="18" charset="0"/>
              </a:rPr>
              <a:t>Prepare America’s youth for lives of impact and purpose.</a:t>
            </a:r>
            <a:endParaRPr lang="en-US" sz="2800" dirty="0">
              <a:ea typeface="Aptos" panose="020B0004020202020204" pitchFamily="34" charset="0"/>
              <a:cs typeface="Times New Roman" panose="02020603050405020304" pitchFamily="18"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pic>
        <p:nvPicPr>
          <p:cNvPr id="3" name="Picture 2">
            <a:extLst>
              <a:ext uri="{FF2B5EF4-FFF2-40B4-BE49-F238E27FC236}">
                <a16:creationId xmlns:a16="http://schemas.microsoft.com/office/drawing/2014/main" id="{C587657E-3728-6E75-73A4-983A863E3590}"/>
              </a:ext>
            </a:extLst>
          </p:cNvPr>
          <p:cNvPicPr>
            <a:picLocks noChangeAspect="1"/>
          </p:cNvPicPr>
          <p:nvPr/>
        </p:nvPicPr>
        <p:blipFill>
          <a:blip r:embed="rId3"/>
          <a:stretch>
            <a:fillRect/>
          </a:stretch>
        </p:blipFill>
        <p:spPr>
          <a:xfrm>
            <a:off x="1316877" y="1406324"/>
            <a:ext cx="9013510" cy="5023413"/>
          </a:xfrm>
          <a:prstGeom prst="rect">
            <a:avLst/>
          </a:prstGeom>
        </p:spPr>
      </p:pic>
      <p:sp>
        <p:nvSpPr>
          <p:cNvPr id="4" name="Oval 3">
            <a:extLst>
              <a:ext uri="{FF2B5EF4-FFF2-40B4-BE49-F238E27FC236}">
                <a16:creationId xmlns:a16="http://schemas.microsoft.com/office/drawing/2014/main" id="{26C0A792-8512-C55C-462C-85D531D8FA73}"/>
              </a:ext>
            </a:extLst>
          </p:cNvPr>
          <p:cNvSpPr/>
          <p:nvPr/>
        </p:nvSpPr>
        <p:spPr>
          <a:xfrm>
            <a:off x="9432325" y="1804087"/>
            <a:ext cx="370703" cy="23477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37E3635A-BE48-BB20-93D1-1B30B145DC7A}"/>
              </a:ext>
            </a:extLst>
          </p:cNvPr>
          <p:cNvSpPr txBox="1"/>
          <p:nvPr/>
        </p:nvSpPr>
        <p:spPr>
          <a:xfrm>
            <a:off x="98656" y="318450"/>
            <a:ext cx="5567152" cy="646331"/>
          </a:xfrm>
          <a:prstGeom prst="rect">
            <a:avLst/>
          </a:prstGeom>
          <a:noFill/>
        </p:spPr>
        <p:txBody>
          <a:bodyPr wrap="square" rtlCol="0">
            <a:spAutoFit/>
          </a:bodyPr>
          <a:lstStyle/>
          <a:p>
            <a:r>
              <a:rPr lang="en-US" sz="3600" b="1" dirty="0"/>
              <a:t>Unit Metric Descriptions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D32E976-F985-9323-F0CF-FB3552C80C5A}"/>
              </a:ext>
            </a:extLst>
          </p:cNvPr>
          <p:cNvSpPr txBox="1"/>
          <p:nvPr/>
        </p:nvSpPr>
        <p:spPr>
          <a:xfrm>
            <a:off x="2144346" y="1383111"/>
            <a:ext cx="7044104" cy="3816429"/>
          </a:xfrm>
          <a:prstGeom prst="rect">
            <a:avLst/>
          </a:prstGeom>
          <a:noFill/>
        </p:spPr>
        <p:txBody>
          <a:bodyPr wrap="square">
            <a:spAutoFit/>
          </a:bodyPr>
          <a:lstStyle/>
          <a:p>
            <a:pPr marL="457200" indent="-457200">
              <a:spcAft>
                <a:spcPts val="1200"/>
              </a:spcAft>
              <a:buFont typeface="Arial" panose="020B0604020202020204" pitchFamily="34" charset="0"/>
              <a:buChar char="•"/>
            </a:pPr>
            <a:r>
              <a:rPr lang="en-US" sz="3200" b="1" dirty="0"/>
              <a:t>Build Relationships</a:t>
            </a:r>
          </a:p>
          <a:p>
            <a:pPr marL="457200" indent="-457200">
              <a:spcAft>
                <a:spcPts val="1200"/>
              </a:spcAft>
              <a:buFont typeface="Arial" panose="020B0604020202020204" pitchFamily="34" charset="0"/>
              <a:buChar char="•"/>
            </a:pPr>
            <a:r>
              <a:rPr lang="en-US" sz="3200" b="1" dirty="0"/>
              <a:t>Enhance Conversations </a:t>
            </a:r>
          </a:p>
          <a:p>
            <a:pPr marL="457200" indent="-457200">
              <a:spcAft>
                <a:spcPts val="1200"/>
              </a:spcAft>
              <a:buFont typeface="Arial" panose="020B0604020202020204" pitchFamily="34" charset="0"/>
              <a:buChar char="•"/>
            </a:pPr>
            <a:r>
              <a:rPr lang="en-US" sz="3200" b="1" dirty="0"/>
              <a:t>Drive Collaboration &amp; Innovation</a:t>
            </a:r>
          </a:p>
          <a:p>
            <a:pPr marL="457200" indent="-457200">
              <a:spcAft>
                <a:spcPts val="1200"/>
              </a:spcAft>
              <a:buFont typeface="Arial" panose="020B0604020202020204" pitchFamily="34" charset="0"/>
              <a:buChar char="•"/>
            </a:pPr>
            <a:r>
              <a:rPr lang="en-US" sz="3200" b="1" dirty="0"/>
              <a:t>Foster Support</a:t>
            </a:r>
          </a:p>
          <a:p>
            <a:pPr marL="457200" indent="-457200">
              <a:spcAft>
                <a:spcPts val="1200"/>
              </a:spcAft>
              <a:buFont typeface="Arial" panose="020B0604020202020204" pitchFamily="34" charset="0"/>
              <a:buChar char="•"/>
            </a:pPr>
            <a:r>
              <a:rPr lang="en-US" sz="3200" b="1" dirty="0"/>
              <a:t>Create &amp; Grow Partnerships</a:t>
            </a:r>
          </a:p>
          <a:p>
            <a:pPr marL="457200" indent="-457200">
              <a:spcAft>
                <a:spcPts val="1200"/>
              </a:spcAft>
              <a:buFont typeface="Arial" panose="020B0604020202020204" pitchFamily="34" charset="0"/>
              <a:buChar char="•"/>
            </a:pPr>
            <a:r>
              <a:rPr lang="en-US" sz="3200" b="1" dirty="0"/>
              <a:t>Change Lives</a:t>
            </a:r>
          </a:p>
        </p:txBody>
      </p:sp>
      <p:sp>
        <p:nvSpPr>
          <p:cNvPr id="2" name="TextBox 1">
            <a:extLst>
              <a:ext uri="{FF2B5EF4-FFF2-40B4-BE49-F238E27FC236}">
                <a16:creationId xmlns:a16="http://schemas.microsoft.com/office/drawing/2014/main" id="{35CDAE62-359A-D48E-C12E-7C4B3E2C56F1}"/>
              </a:ext>
            </a:extLst>
          </p:cNvPr>
          <p:cNvSpPr txBox="1"/>
          <p:nvPr/>
        </p:nvSpPr>
        <p:spPr>
          <a:xfrm>
            <a:off x="180622" y="282222"/>
            <a:ext cx="7685228" cy="646331"/>
          </a:xfrm>
          <a:prstGeom prst="rect">
            <a:avLst/>
          </a:prstGeom>
          <a:noFill/>
        </p:spPr>
        <p:txBody>
          <a:bodyPr wrap="square" rtlCol="0">
            <a:spAutoFit/>
          </a:bodyPr>
          <a:lstStyle/>
          <a:p>
            <a:r>
              <a:rPr lang="en-US" sz="3600" b="1" dirty="0"/>
              <a:t>What are Connections?</a:t>
            </a:r>
          </a:p>
        </p:txBody>
      </p:sp>
      <p:pic>
        <p:nvPicPr>
          <p:cNvPr id="3" name="Picture 2" descr="A group of people connected to each other&#10;&#10;Description automatically generated with low confidence">
            <a:extLst>
              <a:ext uri="{FF2B5EF4-FFF2-40B4-BE49-F238E27FC236}">
                <a16:creationId xmlns:a16="http://schemas.microsoft.com/office/drawing/2014/main" id="{41162010-CEED-44D4-FE61-3E50A9CD00BD}"/>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8266257" y="3122931"/>
            <a:ext cx="3562793" cy="3479037"/>
          </a:xfrm>
          <a:prstGeom prst="rect">
            <a:avLst/>
          </a:prstGeom>
        </p:spPr>
      </p:pic>
    </p:spTree>
    <p:extLst>
      <p:ext uri="{BB962C8B-B14F-4D97-AF65-F5344CB8AC3E}">
        <p14:creationId xmlns:p14="http://schemas.microsoft.com/office/powerpoint/2010/main" val="238888833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B7AF2A8-902E-D0BD-F59C-C24315024A79}"/>
              </a:ext>
            </a:extLst>
          </p:cNvPr>
          <p:cNvPicPr>
            <a:picLocks noChangeAspect="1"/>
          </p:cNvPicPr>
          <p:nvPr/>
        </p:nvPicPr>
        <p:blipFill>
          <a:blip r:embed="rId3"/>
          <a:stretch>
            <a:fillRect/>
          </a:stretch>
        </p:blipFill>
        <p:spPr>
          <a:xfrm>
            <a:off x="1363937" y="2959100"/>
            <a:ext cx="5125404" cy="3610991"/>
          </a:xfrm>
          <a:prstGeom prst="rect">
            <a:avLst/>
          </a:prstGeom>
          <a:ln>
            <a:solidFill>
              <a:schemeClr val="accent1"/>
            </a:solidFill>
          </a:ln>
        </p:spPr>
      </p:pic>
      <p:sp>
        <p:nvSpPr>
          <p:cNvPr id="3" name="TextBox 2">
            <a:extLst>
              <a:ext uri="{FF2B5EF4-FFF2-40B4-BE49-F238E27FC236}">
                <a16:creationId xmlns:a16="http://schemas.microsoft.com/office/drawing/2014/main" id="{58C3969F-99B4-8942-0B06-9522ADEBCE0A}"/>
              </a:ext>
            </a:extLst>
          </p:cNvPr>
          <p:cNvSpPr txBox="1"/>
          <p:nvPr/>
        </p:nvSpPr>
        <p:spPr>
          <a:xfrm>
            <a:off x="84025" y="166403"/>
            <a:ext cx="7685228" cy="646331"/>
          </a:xfrm>
          <a:prstGeom prst="rect">
            <a:avLst/>
          </a:prstGeom>
          <a:noFill/>
        </p:spPr>
        <p:txBody>
          <a:bodyPr wrap="square" rtlCol="0">
            <a:spAutoFit/>
          </a:bodyPr>
          <a:lstStyle/>
          <a:p>
            <a:r>
              <a:rPr lang="en-US" sz="3600" b="1" dirty="0"/>
              <a:t>Connection Guides</a:t>
            </a:r>
          </a:p>
        </p:txBody>
      </p:sp>
      <p:pic>
        <p:nvPicPr>
          <p:cNvPr id="8" name="Picture 7">
            <a:extLst>
              <a:ext uri="{FF2B5EF4-FFF2-40B4-BE49-F238E27FC236}">
                <a16:creationId xmlns:a16="http://schemas.microsoft.com/office/drawing/2014/main" id="{0DD1EABA-D148-ACA4-3F35-A77AB417A079}"/>
              </a:ext>
            </a:extLst>
          </p:cNvPr>
          <p:cNvPicPr>
            <a:picLocks noChangeAspect="1"/>
          </p:cNvPicPr>
          <p:nvPr/>
        </p:nvPicPr>
        <p:blipFill>
          <a:blip r:embed="rId4"/>
          <a:srcRect t="6112"/>
          <a:stretch>
            <a:fillRect/>
          </a:stretch>
        </p:blipFill>
        <p:spPr>
          <a:xfrm>
            <a:off x="1524000" y="1219200"/>
            <a:ext cx="8122360" cy="1601492"/>
          </a:xfrm>
          <a:prstGeom prst="rect">
            <a:avLst/>
          </a:prstGeom>
          <a:ln>
            <a:solidFill>
              <a:schemeClr val="accent1"/>
            </a:solidFill>
          </a:ln>
        </p:spPr>
      </p:pic>
      <p:sp>
        <p:nvSpPr>
          <p:cNvPr id="9" name="Rectangle 8">
            <a:extLst>
              <a:ext uri="{FF2B5EF4-FFF2-40B4-BE49-F238E27FC236}">
                <a16:creationId xmlns:a16="http://schemas.microsoft.com/office/drawing/2014/main" id="{932955A0-39DE-D004-696C-BF5D978A5A41}"/>
              </a:ext>
            </a:extLst>
          </p:cNvPr>
          <p:cNvSpPr/>
          <p:nvPr/>
        </p:nvSpPr>
        <p:spPr>
          <a:xfrm>
            <a:off x="8121650" y="1689100"/>
            <a:ext cx="1679930" cy="1270000"/>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n>
                <a:solidFill>
                  <a:srgbClr val="FF0000"/>
                </a:solidFill>
              </a:ln>
              <a:noFill/>
            </a:endParaRPr>
          </a:p>
        </p:txBody>
      </p:sp>
      <p:sp>
        <p:nvSpPr>
          <p:cNvPr id="4" name="TextBox 3">
            <a:extLst>
              <a:ext uri="{FF2B5EF4-FFF2-40B4-BE49-F238E27FC236}">
                <a16:creationId xmlns:a16="http://schemas.microsoft.com/office/drawing/2014/main" id="{178B3839-0ED8-9F44-1D2B-3A7B0426BB75}"/>
              </a:ext>
            </a:extLst>
          </p:cNvPr>
          <p:cNvSpPr txBox="1"/>
          <p:nvPr/>
        </p:nvSpPr>
        <p:spPr>
          <a:xfrm>
            <a:off x="6850942" y="5638800"/>
            <a:ext cx="4667864" cy="646331"/>
          </a:xfrm>
          <a:prstGeom prst="rect">
            <a:avLst/>
          </a:prstGeom>
          <a:noFill/>
        </p:spPr>
        <p:txBody>
          <a:bodyPr wrap="square">
            <a:spAutoFit/>
          </a:bodyPr>
          <a:lstStyle/>
          <a:p>
            <a:pPr marL="0" marR="0"/>
            <a:r>
              <a:rPr lang="en-US" sz="1800" b="1" u="sng" kern="1200" dirty="0">
                <a:solidFill>
                  <a:srgbClr val="0563C1"/>
                </a:solidFill>
                <a:effectLst/>
                <a:latin typeface="Calibri" panose="020F0502020204030204" pitchFamily="34" charset="0"/>
                <a:ea typeface="Calibri" panose="020F0502020204030204" pitchFamily="34" charset="0"/>
                <a:hlinkClick r:id="rId5"/>
              </a:rPr>
              <a:t>https://www.scouting.org/commissioners/connections/</a:t>
            </a:r>
            <a:endParaRPr lang="en-US" sz="1800" dirty="0">
              <a:effectLst/>
              <a:latin typeface="Times New Roman" panose="02020603050405020304" pitchFamily="18" charset="0"/>
              <a:ea typeface="Times New Roman" panose="02020603050405020304" pitchFamily="18" charset="0"/>
            </a:endParaRPr>
          </a:p>
        </p:txBody>
      </p:sp>
      <p:pic>
        <p:nvPicPr>
          <p:cNvPr id="5" name="Picture 4">
            <a:extLst>
              <a:ext uri="{FF2B5EF4-FFF2-40B4-BE49-F238E27FC236}">
                <a16:creationId xmlns:a16="http://schemas.microsoft.com/office/drawing/2014/main" id="{ECB0CF35-0680-9C56-820F-024CC581DEC5}"/>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424720" y="4054309"/>
            <a:ext cx="1446083" cy="1446083"/>
          </a:xfrm>
          <a:prstGeom prst="rect">
            <a:avLst/>
          </a:prstGeom>
          <a:noFill/>
          <a:ln>
            <a:noFill/>
          </a:ln>
        </p:spPr>
      </p:pic>
    </p:spTree>
    <p:extLst>
      <p:ext uri="{BB962C8B-B14F-4D97-AF65-F5344CB8AC3E}">
        <p14:creationId xmlns:p14="http://schemas.microsoft.com/office/powerpoint/2010/main" val="355732372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DE36BE81-5919-C955-D162-2545DA435473}"/>
              </a:ext>
            </a:extLst>
          </p:cNvPr>
          <p:cNvGrpSpPr/>
          <p:nvPr/>
        </p:nvGrpSpPr>
        <p:grpSpPr>
          <a:xfrm>
            <a:off x="1151682" y="1369889"/>
            <a:ext cx="9898610" cy="4973038"/>
            <a:chOff x="2174953" y="1954409"/>
            <a:chExt cx="8140347" cy="3346796"/>
          </a:xfrm>
        </p:grpSpPr>
        <p:pic>
          <p:nvPicPr>
            <p:cNvPr id="2" name="Picture 1" descr="A screenshot of a web page&#10;&#10;AI-generated content may be incorrect.">
              <a:extLst>
                <a:ext uri="{FF2B5EF4-FFF2-40B4-BE49-F238E27FC236}">
                  <a16:creationId xmlns:a16="http://schemas.microsoft.com/office/drawing/2014/main" id="{B9F35627-699D-56AA-6D5A-678D073B3B7F}"/>
                </a:ext>
              </a:extLst>
            </p:cNvPr>
            <p:cNvPicPr>
              <a:picLocks noChangeAspect="1"/>
            </p:cNvPicPr>
            <p:nvPr/>
          </p:nvPicPr>
          <p:blipFill>
            <a:blip r:embed="rId3"/>
            <a:stretch>
              <a:fillRect/>
            </a:stretch>
          </p:blipFill>
          <p:spPr>
            <a:xfrm>
              <a:off x="2174953" y="1954409"/>
              <a:ext cx="8140347" cy="3346796"/>
            </a:xfrm>
            <a:prstGeom prst="rect">
              <a:avLst/>
            </a:prstGeom>
            <a:ln>
              <a:solidFill>
                <a:schemeClr val="accent1"/>
              </a:solidFill>
            </a:ln>
          </p:spPr>
        </p:pic>
        <p:sp>
          <p:nvSpPr>
            <p:cNvPr id="3" name="Rectangle 2">
              <a:extLst>
                <a:ext uri="{FF2B5EF4-FFF2-40B4-BE49-F238E27FC236}">
                  <a16:creationId xmlns:a16="http://schemas.microsoft.com/office/drawing/2014/main" id="{0D2FF3AA-2EE4-C4F1-B12C-87CACA5E0161}"/>
                </a:ext>
              </a:extLst>
            </p:cNvPr>
            <p:cNvSpPr/>
            <p:nvPr/>
          </p:nvSpPr>
          <p:spPr>
            <a:xfrm>
              <a:off x="2191265" y="4181046"/>
              <a:ext cx="1126700" cy="304457"/>
            </a:xfrm>
            <a:prstGeom prst="rect">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Arrow: Left 3">
              <a:extLst>
                <a:ext uri="{FF2B5EF4-FFF2-40B4-BE49-F238E27FC236}">
                  <a16:creationId xmlns:a16="http://schemas.microsoft.com/office/drawing/2014/main" id="{F4D2B2F5-2E7C-3819-3525-C6363D1FE4F5}"/>
                </a:ext>
              </a:extLst>
            </p:cNvPr>
            <p:cNvSpPr/>
            <p:nvPr/>
          </p:nvSpPr>
          <p:spPr>
            <a:xfrm rot="1500000">
              <a:off x="3439222" y="4499481"/>
              <a:ext cx="859536" cy="329183"/>
            </a:xfrm>
            <a:prstGeom prst="left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TextBox 4">
            <a:extLst>
              <a:ext uri="{FF2B5EF4-FFF2-40B4-BE49-F238E27FC236}">
                <a16:creationId xmlns:a16="http://schemas.microsoft.com/office/drawing/2014/main" id="{18465908-5829-1586-9B9E-4AB66BB470D8}"/>
              </a:ext>
            </a:extLst>
          </p:cNvPr>
          <p:cNvSpPr txBox="1"/>
          <p:nvPr/>
        </p:nvSpPr>
        <p:spPr>
          <a:xfrm>
            <a:off x="313163" y="118645"/>
            <a:ext cx="5136390" cy="646331"/>
          </a:xfrm>
          <a:prstGeom prst="rect">
            <a:avLst/>
          </a:prstGeom>
          <a:noFill/>
        </p:spPr>
        <p:txBody>
          <a:bodyPr wrap="square" rtlCol="0">
            <a:spAutoFit/>
          </a:bodyPr>
          <a:lstStyle/>
          <a:p>
            <a:r>
              <a:rPr lang="en-US" sz="3600" b="1" dirty="0">
                <a:cs typeface="Arial" panose="020B0604020202020204" pitchFamily="34" charset="0"/>
              </a:rPr>
              <a:t>District Dashboard</a:t>
            </a:r>
          </a:p>
        </p:txBody>
      </p:sp>
    </p:spTree>
    <p:extLst>
      <p:ext uri="{BB962C8B-B14F-4D97-AF65-F5344CB8AC3E}">
        <p14:creationId xmlns:p14="http://schemas.microsoft.com/office/powerpoint/2010/main" val="25226225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B0530E5-CA36-8C50-4A11-3FAC979035DA}"/>
              </a:ext>
            </a:extLst>
          </p:cNvPr>
          <p:cNvSpPr txBox="1"/>
          <p:nvPr/>
        </p:nvSpPr>
        <p:spPr>
          <a:xfrm>
            <a:off x="313163" y="118645"/>
            <a:ext cx="5136390" cy="646331"/>
          </a:xfrm>
          <a:prstGeom prst="rect">
            <a:avLst/>
          </a:prstGeom>
          <a:noFill/>
        </p:spPr>
        <p:txBody>
          <a:bodyPr wrap="square" rtlCol="0">
            <a:spAutoFit/>
          </a:bodyPr>
          <a:lstStyle/>
          <a:p>
            <a:r>
              <a:rPr lang="en-US" sz="3600" b="1" dirty="0">
                <a:cs typeface="Arial" panose="020B0604020202020204" pitchFamily="34" charset="0"/>
              </a:rPr>
              <a:t>District Dashboard</a:t>
            </a:r>
          </a:p>
        </p:txBody>
      </p:sp>
      <p:grpSp>
        <p:nvGrpSpPr>
          <p:cNvPr id="5" name="Group 4">
            <a:extLst>
              <a:ext uri="{FF2B5EF4-FFF2-40B4-BE49-F238E27FC236}">
                <a16:creationId xmlns:a16="http://schemas.microsoft.com/office/drawing/2014/main" id="{9D2B593D-DB88-37DB-00ED-C362B78BACFC}"/>
              </a:ext>
            </a:extLst>
          </p:cNvPr>
          <p:cNvGrpSpPr/>
          <p:nvPr/>
        </p:nvGrpSpPr>
        <p:grpSpPr>
          <a:xfrm>
            <a:off x="2095016" y="1260644"/>
            <a:ext cx="7893935" cy="5254611"/>
            <a:chOff x="2095016" y="1260644"/>
            <a:chExt cx="7893935" cy="5254611"/>
          </a:xfrm>
        </p:grpSpPr>
        <p:pic>
          <p:nvPicPr>
            <p:cNvPr id="2" name="Picture 1" descr="A screenshot of a computer&#10;&#10;AI-generated content may be incorrect.">
              <a:extLst>
                <a:ext uri="{FF2B5EF4-FFF2-40B4-BE49-F238E27FC236}">
                  <a16:creationId xmlns:a16="http://schemas.microsoft.com/office/drawing/2014/main" id="{6651A00B-78E8-7158-AF22-048E4462E72F}"/>
                </a:ext>
              </a:extLst>
            </p:cNvPr>
            <p:cNvPicPr>
              <a:picLocks noChangeAspect="1"/>
            </p:cNvPicPr>
            <p:nvPr/>
          </p:nvPicPr>
          <p:blipFill>
            <a:blip r:embed="rId3"/>
            <a:stretch>
              <a:fillRect/>
            </a:stretch>
          </p:blipFill>
          <p:spPr>
            <a:xfrm>
              <a:off x="2095016" y="1260644"/>
              <a:ext cx="7893935" cy="5254611"/>
            </a:xfrm>
            <a:prstGeom prst="rect">
              <a:avLst/>
            </a:prstGeom>
            <a:ln>
              <a:solidFill>
                <a:schemeClr val="accent1"/>
              </a:solidFill>
            </a:ln>
          </p:spPr>
        </p:pic>
        <p:sp>
          <p:nvSpPr>
            <p:cNvPr id="4" name="Rectangle 3">
              <a:extLst>
                <a:ext uri="{FF2B5EF4-FFF2-40B4-BE49-F238E27FC236}">
                  <a16:creationId xmlns:a16="http://schemas.microsoft.com/office/drawing/2014/main" id="{747F6881-A792-C9B8-7ED4-F417F863CEA5}"/>
                </a:ext>
              </a:extLst>
            </p:cNvPr>
            <p:cNvSpPr/>
            <p:nvPr/>
          </p:nvSpPr>
          <p:spPr>
            <a:xfrm>
              <a:off x="6603357" y="1498923"/>
              <a:ext cx="1035934" cy="283580"/>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12021128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82DA1C-8D75-B616-27F6-AA88C24E2530}"/>
            </a:ext>
          </a:extLst>
        </p:cNvPr>
        <p:cNvGrpSpPr/>
        <p:nvPr/>
      </p:nvGrpSpPr>
      <p:grpSpPr>
        <a:xfrm>
          <a:off x="0" y="0"/>
          <a:ext cx="0" cy="0"/>
          <a:chOff x="0" y="0"/>
          <a:chExt cx="0" cy="0"/>
        </a:xfrm>
      </p:grpSpPr>
      <p:sp>
        <p:nvSpPr>
          <p:cNvPr id="9" name="TextBox 8">
            <a:extLst>
              <a:ext uri="{FF2B5EF4-FFF2-40B4-BE49-F238E27FC236}">
                <a16:creationId xmlns:a16="http://schemas.microsoft.com/office/drawing/2014/main" id="{1116CD57-2A20-3991-4E8C-A8012980EF0C}"/>
              </a:ext>
            </a:extLst>
          </p:cNvPr>
          <p:cNvSpPr txBox="1"/>
          <p:nvPr/>
        </p:nvSpPr>
        <p:spPr>
          <a:xfrm>
            <a:off x="1935" y="263808"/>
            <a:ext cx="7685228" cy="646331"/>
          </a:xfrm>
          <a:prstGeom prst="rect">
            <a:avLst/>
          </a:prstGeom>
          <a:noFill/>
        </p:spPr>
        <p:txBody>
          <a:bodyPr wrap="square" rtlCol="0">
            <a:spAutoFit/>
          </a:bodyPr>
          <a:lstStyle/>
          <a:p>
            <a:r>
              <a:rPr lang="en-US" sz="3600" b="1" dirty="0"/>
              <a:t>District Dashboard</a:t>
            </a:r>
          </a:p>
        </p:txBody>
      </p:sp>
      <p:pic>
        <p:nvPicPr>
          <p:cNvPr id="3" name="Picture 2">
            <a:extLst>
              <a:ext uri="{FF2B5EF4-FFF2-40B4-BE49-F238E27FC236}">
                <a16:creationId xmlns:a16="http://schemas.microsoft.com/office/drawing/2014/main" id="{C253F5E9-8429-F58D-07DE-CEF76EC81CE1}"/>
              </a:ext>
            </a:extLst>
          </p:cNvPr>
          <p:cNvPicPr>
            <a:picLocks noChangeAspect="1"/>
          </p:cNvPicPr>
          <p:nvPr/>
        </p:nvPicPr>
        <p:blipFill>
          <a:blip r:embed="rId3"/>
          <a:stretch>
            <a:fillRect/>
          </a:stretch>
        </p:blipFill>
        <p:spPr>
          <a:xfrm>
            <a:off x="3072384" y="1104123"/>
            <a:ext cx="6112126" cy="5293739"/>
          </a:xfrm>
          <a:prstGeom prst="rect">
            <a:avLst/>
          </a:prstGeom>
          <a:ln>
            <a:solidFill>
              <a:schemeClr val="accent1"/>
            </a:solidFill>
          </a:ln>
        </p:spPr>
      </p:pic>
    </p:spTree>
    <p:extLst>
      <p:ext uri="{BB962C8B-B14F-4D97-AF65-F5344CB8AC3E}">
        <p14:creationId xmlns:p14="http://schemas.microsoft.com/office/powerpoint/2010/main" val="347197922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9A12F5-C422-1A68-9DFF-24A1E52E9CD6}"/>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2C911BAB-E537-28DB-65E4-EB91D55085E2}"/>
              </a:ext>
            </a:extLst>
          </p:cNvPr>
          <p:cNvSpPr/>
          <p:nvPr/>
        </p:nvSpPr>
        <p:spPr>
          <a:xfrm>
            <a:off x="14383" y="81020"/>
            <a:ext cx="6713951" cy="646331"/>
          </a:xfrm>
          <a:prstGeom prst="rect">
            <a:avLst/>
          </a:prstGeom>
        </p:spPr>
        <p:txBody>
          <a:bodyPr wrap="square">
            <a:spAutoFit/>
          </a:bodyPr>
          <a:lstStyle/>
          <a:p>
            <a:r>
              <a:rPr lang="en-US" sz="3600" b="1" dirty="0">
                <a:latin typeface="Calibri" panose="020F0502020204030204" pitchFamily="34" charset="0"/>
                <a:ea typeface="Calibri" panose="020F0502020204030204" pitchFamily="34" charset="0"/>
                <a:cs typeface="Times New Roman" panose="02020603050405020304" pitchFamily="18" charset="0"/>
              </a:rPr>
              <a:t>Commissioner Tools</a:t>
            </a:r>
            <a:endParaRPr lang="en-US" sz="3600" b="1" dirty="0"/>
          </a:p>
        </p:txBody>
      </p:sp>
      <p:sp>
        <p:nvSpPr>
          <p:cNvPr id="6" name="TextBox 5">
            <a:extLst>
              <a:ext uri="{FF2B5EF4-FFF2-40B4-BE49-F238E27FC236}">
                <a16:creationId xmlns:a16="http://schemas.microsoft.com/office/drawing/2014/main" id="{D3DCF284-A9FE-71D4-2298-DD73196D6B0D}"/>
              </a:ext>
            </a:extLst>
          </p:cNvPr>
          <p:cNvSpPr txBox="1"/>
          <p:nvPr/>
        </p:nvSpPr>
        <p:spPr>
          <a:xfrm>
            <a:off x="4070350" y="1016001"/>
            <a:ext cx="4309706" cy="646331"/>
          </a:xfrm>
          <a:prstGeom prst="rect">
            <a:avLst/>
          </a:prstGeom>
          <a:noFill/>
        </p:spPr>
        <p:txBody>
          <a:bodyPr wrap="none" rtlCol="0">
            <a:spAutoFit/>
          </a:bodyPr>
          <a:lstStyle/>
          <a:p>
            <a:r>
              <a:rPr lang="en-US" sz="3600" b="1" dirty="0">
                <a:latin typeface="Calibri" panose="020F0502020204030204" pitchFamily="34" charset="0"/>
                <a:ea typeface="Calibri" panose="020F0502020204030204" pitchFamily="34" charset="0"/>
                <a:cs typeface="Calibri" panose="020F0502020204030204" pitchFamily="34" charset="0"/>
              </a:rPr>
              <a:t>Unit Metric Summary</a:t>
            </a:r>
          </a:p>
        </p:txBody>
      </p:sp>
      <p:pic>
        <p:nvPicPr>
          <p:cNvPr id="4" name="Picture 3">
            <a:extLst>
              <a:ext uri="{FF2B5EF4-FFF2-40B4-BE49-F238E27FC236}">
                <a16:creationId xmlns:a16="http://schemas.microsoft.com/office/drawing/2014/main" id="{39C58B11-7507-995E-1388-E0B37301BB07}"/>
              </a:ext>
            </a:extLst>
          </p:cNvPr>
          <p:cNvPicPr>
            <a:picLocks noChangeAspect="1"/>
          </p:cNvPicPr>
          <p:nvPr/>
        </p:nvPicPr>
        <p:blipFill>
          <a:blip r:embed="rId3"/>
          <a:stretch>
            <a:fillRect/>
          </a:stretch>
        </p:blipFill>
        <p:spPr>
          <a:xfrm>
            <a:off x="1508956" y="1662332"/>
            <a:ext cx="9174087" cy="4859027"/>
          </a:xfrm>
          <a:prstGeom prst="rect">
            <a:avLst/>
          </a:prstGeom>
          <a:ln>
            <a:solidFill>
              <a:schemeClr val="accent1"/>
            </a:solidFill>
          </a:ln>
        </p:spPr>
      </p:pic>
    </p:spTree>
    <p:extLst>
      <p:ext uri="{BB962C8B-B14F-4D97-AF65-F5344CB8AC3E}">
        <p14:creationId xmlns:p14="http://schemas.microsoft.com/office/powerpoint/2010/main" val="362663619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943987-8691-3638-4043-C288308987C3}"/>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F299E489-8B55-C3A5-635B-3A0ED400778F}"/>
              </a:ext>
            </a:extLst>
          </p:cNvPr>
          <p:cNvSpPr/>
          <p:nvPr/>
        </p:nvSpPr>
        <p:spPr>
          <a:xfrm>
            <a:off x="49104" y="156257"/>
            <a:ext cx="6713951" cy="646331"/>
          </a:xfrm>
          <a:prstGeom prst="rect">
            <a:avLst/>
          </a:prstGeom>
        </p:spPr>
        <p:txBody>
          <a:bodyPr wrap="square">
            <a:spAutoFit/>
          </a:bodyPr>
          <a:lstStyle/>
          <a:p>
            <a:r>
              <a:rPr lang="en-US" sz="3600" b="1" dirty="0">
                <a:latin typeface="Calibri" panose="020F0502020204030204" pitchFamily="34" charset="0"/>
                <a:ea typeface="Calibri" panose="020F0502020204030204" pitchFamily="34" charset="0"/>
                <a:cs typeface="Times New Roman" panose="02020603050405020304" pitchFamily="18" charset="0"/>
              </a:rPr>
              <a:t>Commissioner Tools</a:t>
            </a:r>
            <a:endParaRPr lang="en-US" sz="3600" b="1" dirty="0"/>
          </a:p>
        </p:txBody>
      </p:sp>
      <p:sp>
        <p:nvSpPr>
          <p:cNvPr id="4" name="TextBox 3">
            <a:extLst>
              <a:ext uri="{FF2B5EF4-FFF2-40B4-BE49-F238E27FC236}">
                <a16:creationId xmlns:a16="http://schemas.microsoft.com/office/drawing/2014/main" id="{A728C640-A3CD-58E2-6421-DC66D560FCE8}"/>
              </a:ext>
            </a:extLst>
          </p:cNvPr>
          <p:cNvSpPr txBox="1"/>
          <p:nvPr/>
        </p:nvSpPr>
        <p:spPr>
          <a:xfrm>
            <a:off x="2597151" y="996951"/>
            <a:ext cx="6847195" cy="646331"/>
          </a:xfrm>
          <a:prstGeom prst="rect">
            <a:avLst/>
          </a:prstGeom>
          <a:noFill/>
        </p:spPr>
        <p:txBody>
          <a:bodyPr wrap="none" rtlCol="0">
            <a:spAutoFit/>
          </a:bodyPr>
          <a:lstStyle/>
          <a:p>
            <a:r>
              <a:rPr lang="en-US" sz="3600" b="1" dirty="0">
                <a:cs typeface="Arial" panose="020B0604020202020204" pitchFamily="34" charset="0"/>
              </a:rPr>
              <a:t>Completed Unit Metric Breakdown</a:t>
            </a:r>
          </a:p>
        </p:txBody>
      </p:sp>
      <p:pic>
        <p:nvPicPr>
          <p:cNvPr id="6" name="Picture 5">
            <a:extLst>
              <a:ext uri="{FF2B5EF4-FFF2-40B4-BE49-F238E27FC236}">
                <a16:creationId xmlns:a16="http://schemas.microsoft.com/office/drawing/2014/main" id="{CE6F9D43-509D-E081-B325-F7D931701166}"/>
              </a:ext>
            </a:extLst>
          </p:cNvPr>
          <p:cNvPicPr>
            <a:picLocks noChangeAspect="1"/>
          </p:cNvPicPr>
          <p:nvPr/>
        </p:nvPicPr>
        <p:blipFill>
          <a:blip r:embed="rId3"/>
          <a:srcRect l="-912" t="1973" r="912" b="4986"/>
          <a:stretch>
            <a:fillRect/>
          </a:stretch>
        </p:blipFill>
        <p:spPr>
          <a:xfrm>
            <a:off x="1642179" y="1643282"/>
            <a:ext cx="8907642" cy="4850982"/>
          </a:xfrm>
          <a:prstGeom prst="rect">
            <a:avLst/>
          </a:prstGeom>
          <a:ln>
            <a:solidFill>
              <a:schemeClr val="accent1"/>
            </a:solidFill>
          </a:ln>
        </p:spPr>
      </p:pic>
    </p:spTree>
    <p:extLst>
      <p:ext uri="{BB962C8B-B14F-4D97-AF65-F5344CB8AC3E}">
        <p14:creationId xmlns:p14="http://schemas.microsoft.com/office/powerpoint/2010/main" val="299712317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DFBB0DB-C5D2-38EC-03EC-9BEE96B6E969}"/>
              </a:ext>
            </a:extLst>
          </p:cNvPr>
          <p:cNvPicPr>
            <a:picLocks noChangeAspect="1"/>
          </p:cNvPicPr>
          <p:nvPr/>
        </p:nvPicPr>
        <p:blipFill>
          <a:blip r:embed="rId3"/>
          <a:stretch>
            <a:fillRect/>
          </a:stretch>
        </p:blipFill>
        <p:spPr>
          <a:xfrm>
            <a:off x="1751153" y="1109910"/>
            <a:ext cx="6342707" cy="5493447"/>
          </a:xfrm>
          <a:prstGeom prst="rect">
            <a:avLst/>
          </a:prstGeom>
          <a:ln>
            <a:solidFill>
              <a:schemeClr val="accent1"/>
            </a:solidFill>
          </a:ln>
        </p:spPr>
      </p:pic>
      <p:sp>
        <p:nvSpPr>
          <p:cNvPr id="2" name="TextBox 1">
            <a:extLst>
              <a:ext uri="{FF2B5EF4-FFF2-40B4-BE49-F238E27FC236}">
                <a16:creationId xmlns:a16="http://schemas.microsoft.com/office/drawing/2014/main" id="{F6D46FF5-4200-4A8E-85DD-14E5ACD37D05}"/>
              </a:ext>
            </a:extLst>
          </p:cNvPr>
          <p:cNvSpPr txBox="1"/>
          <p:nvPr/>
        </p:nvSpPr>
        <p:spPr>
          <a:xfrm>
            <a:off x="8282660" y="2169010"/>
            <a:ext cx="3863044" cy="3077766"/>
          </a:xfrm>
          <a:prstGeom prst="rect">
            <a:avLst/>
          </a:prstGeom>
          <a:noFill/>
        </p:spPr>
        <p:txBody>
          <a:bodyPr wrap="square" rtlCol="0">
            <a:spAutoFit/>
          </a:bodyPr>
          <a:lstStyle/>
          <a:p>
            <a:pPr>
              <a:spcAft>
                <a:spcPts val="1200"/>
              </a:spcAft>
            </a:pPr>
            <a:r>
              <a:rPr lang="en-US" sz="2400" b="1" dirty="0"/>
              <a:t>Key Reports:</a:t>
            </a:r>
          </a:p>
          <a:p>
            <a:pPr marL="342900" indent="-342900">
              <a:spcAft>
                <a:spcPts val="1200"/>
              </a:spcAft>
              <a:buFont typeface="Arial" panose="020B0604020202020204" pitchFamily="34" charset="0"/>
              <a:buChar char="•"/>
            </a:pPr>
            <a:r>
              <a:rPr lang="en-US" sz="2400" b="1" dirty="0"/>
              <a:t>Unit Connection History</a:t>
            </a:r>
          </a:p>
          <a:p>
            <a:pPr marL="342900" indent="-342900">
              <a:spcAft>
                <a:spcPts val="1200"/>
              </a:spcAft>
              <a:buFont typeface="Arial" panose="020B0604020202020204" pitchFamily="34" charset="0"/>
              <a:buChar char="•"/>
            </a:pPr>
            <a:r>
              <a:rPr lang="en-US" sz="2400" b="1" dirty="0"/>
              <a:t>Unit Metric Status Report</a:t>
            </a:r>
          </a:p>
          <a:p>
            <a:pPr marL="342900" indent="-342900">
              <a:spcAft>
                <a:spcPts val="1200"/>
              </a:spcAft>
              <a:buFont typeface="Arial" panose="020B0604020202020204" pitchFamily="34" charset="0"/>
              <a:buChar char="•"/>
            </a:pPr>
            <a:r>
              <a:rPr lang="en-US" sz="2400" b="1" dirty="0"/>
              <a:t>Priority Needs Units</a:t>
            </a:r>
          </a:p>
          <a:p>
            <a:pPr marL="342900" indent="-342900">
              <a:spcAft>
                <a:spcPts val="1200"/>
              </a:spcAft>
              <a:buFont typeface="Arial" panose="020B0604020202020204" pitchFamily="34" charset="0"/>
              <a:buChar char="•"/>
            </a:pPr>
            <a:r>
              <a:rPr lang="en-US" sz="2400" b="1" dirty="0"/>
              <a:t>District Contact Status</a:t>
            </a:r>
          </a:p>
          <a:p>
            <a:pPr marL="342900" indent="-342900">
              <a:spcAft>
                <a:spcPts val="1200"/>
              </a:spcAft>
              <a:buFont typeface="Arial" panose="020B0604020202020204" pitchFamily="34" charset="0"/>
              <a:buChar char="•"/>
            </a:pPr>
            <a:r>
              <a:rPr lang="en-US" sz="2400" b="1" dirty="0"/>
              <a:t>Roundtable Attendance</a:t>
            </a:r>
          </a:p>
        </p:txBody>
      </p:sp>
      <p:sp>
        <p:nvSpPr>
          <p:cNvPr id="9" name="TextBox 8">
            <a:extLst>
              <a:ext uri="{FF2B5EF4-FFF2-40B4-BE49-F238E27FC236}">
                <a16:creationId xmlns:a16="http://schemas.microsoft.com/office/drawing/2014/main" id="{8FBD86F4-0609-A8B6-78EF-DA920C444AC8}"/>
              </a:ext>
            </a:extLst>
          </p:cNvPr>
          <p:cNvSpPr txBox="1"/>
          <p:nvPr/>
        </p:nvSpPr>
        <p:spPr>
          <a:xfrm>
            <a:off x="-73297" y="254643"/>
            <a:ext cx="7685228" cy="646331"/>
          </a:xfrm>
          <a:prstGeom prst="rect">
            <a:avLst/>
          </a:prstGeom>
          <a:noFill/>
        </p:spPr>
        <p:txBody>
          <a:bodyPr wrap="square" rtlCol="0">
            <a:spAutoFit/>
          </a:bodyPr>
          <a:lstStyle/>
          <a:p>
            <a:r>
              <a:rPr lang="en-US" sz="3600" b="1" dirty="0"/>
              <a:t> Commissioner Tools Reports</a:t>
            </a:r>
          </a:p>
        </p:txBody>
      </p:sp>
      <p:sp>
        <p:nvSpPr>
          <p:cNvPr id="5" name="Rectangle 4">
            <a:extLst>
              <a:ext uri="{FF2B5EF4-FFF2-40B4-BE49-F238E27FC236}">
                <a16:creationId xmlns:a16="http://schemas.microsoft.com/office/drawing/2014/main" id="{7671DE86-51A3-88E9-E046-F35281045B15}"/>
              </a:ext>
            </a:extLst>
          </p:cNvPr>
          <p:cNvSpPr/>
          <p:nvPr/>
        </p:nvSpPr>
        <p:spPr>
          <a:xfrm>
            <a:off x="1751153" y="3429000"/>
            <a:ext cx="591738" cy="203200"/>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6210749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844518" y="2947033"/>
            <a:ext cx="4502963" cy="3538691"/>
          </a:xfrm>
          <a:prstGeom prst="rect">
            <a:avLst/>
          </a:prstGeom>
        </p:spPr>
      </p:pic>
      <p:sp>
        <p:nvSpPr>
          <p:cNvPr id="10" name="TextBox 9">
            <a:extLst>
              <a:ext uri="{FF2B5EF4-FFF2-40B4-BE49-F238E27FC236}">
                <a16:creationId xmlns:a16="http://schemas.microsoft.com/office/drawing/2014/main" id="{A23215E8-B215-B12C-9D73-3D2B722D57F0}"/>
              </a:ext>
            </a:extLst>
          </p:cNvPr>
          <p:cNvSpPr txBox="1"/>
          <p:nvPr/>
        </p:nvSpPr>
        <p:spPr>
          <a:xfrm>
            <a:off x="-130750" y="372276"/>
            <a:ext cx="7408506" cy="646331"/>
          </a:xfrm>
          <a:prstGeom prst="rect">
            <a:avLst/>
          </a:prstGeom>
          <a:noFill/>
        </p:spPr>
        <p:txBody>
          <a:bodyPr wrap="square" rtlCol="0">
            <a:spAutoFit/>
          </a:bodyPr>
          <a:lstStyle/>
          <a:p>
            <a:r>
              <a:rPr lang="en-US" sz="3600" b="1" dirty="0">
                <a:latin typeface="Calibri" panose="020F0502020204030204" pitchFamily="34" charset="0"/>
                <a:cs typeface="Times New Roman" panose="02020603050405020304" pitchFamily="18" charset="0"/>
              </a:rPr>
              <a:t> District and Council Commitment</a:t>
            </a:r>
          </a:p>
        </p:txBody>
      </p:sp>
      <p:sp>
        <p:nvSpPr>
          <p:cNvPr id="11" name="TextBox 10">
            <a:extLst>
              <a:ext uri="{FF2B5EF4-FFF2-40B4-BE49-F238E27FC236}">
                <a16:creationId xmlns:a16="http://schemas.microsoft.com/office/drawing/2014/main" id="{58BC2B35-9FC5-390D-E95F-48CA4627D6E3}"/>
              </a:ext>
            </a:extLst>
          </p:cNvPr>
          <p:cNvSpPr txBox="1"/>
          <p:nvPr/>
        </p:nvSpPr>
        <p:spPr>
          <a:xfrm>
            <a:off x="3427833" y="1387186"/>
            <a:ext cx="5392438" cy="1384995"/>
          </a:xfrm>
          <a:prstGeom prst="rect">
            <a:avLst/>
          </a:prstGeom>
          <a:noFill/>
        </p:spPr>
        <p:txBody>
          <a:bodyPr wrap="none" rtlCol="0">
            <a:spAutoFit/>
          </a:bodyPr>
          <a:lstStyle/>
          <a:p>
            <a:r>
              <a:rPr lang="en-US" sz="3200" b="1" dirty="0">
                <a:ea typeface="Times New Roman" panose="02020603050405020304" pitchFamily="18" charset="0"/>
              </a:rPr>
              <a:t>District Operating Committees </a:t>
            </a:r>
          </a:p>
          <a:p>
            <a:endParaRPr lang="en-US" sz="2000" b="1" dirty="0">
              <a:ea typeface="Times New Roman" panose="02020603050405020304" pitchFamily="18" charset="0"/>
            </a:endParaRPr>
          </a:p>
          <a:p>
            <a:r>
              <a:rPr lang="en-US" sz="3200" b="1" dirty="0">
                <a:ea typeface="Times New Roman" panose="02020603050405020304" pitchFamily="18" charset="0"/>
              </a:rPr>
              <a:t>Council Operating committees</a:t>
            </a:r>
            <a:endParaRPr lang="en-US" sz="3200" b="1" dirty="0"/>
          </a:p>
        </p:txBody>
      </p:sp>
    </p:spTree>
    <p:extLst>
      <p:ext uri="{BB962C8B-B14F-4D97-AF65-F5344CB8AC3E}">
        <p14:creationId xmlns:p14="http://schemas.microsoft.com/office/powerpoint/2010/main" val="29980642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2">
          <a:extLst>
            <a:ext uri="{FF2B5EF4-FFF2-40B4-BE49-F238E27FC236}">
              <a16:creationId xmlns:a16="http://schemas.microsoft.com/office/drawing/2014/main" id="{991B6AAA-65FF-0E03-2AB0-67AAC02E2D83}"/>
            </a:ext>
          </a:extLst>
        </p:cNvPr>
        <p:cNvGrpSpPr/>
        <p:nvPr/>
      </p:nvGrpSpPr>
      <p:grpSpPr>
        <a:xfrm>
          <a:off x="0" y="0"/>
          <a:ext cx="0" cy="0"/>
          <a:chOff x="0" y="0"/>
          <a:chExt cx="0" cy="0"/>
        </a:xfrm>
      </p:grpSpPr>
      <p:sp>
        <p:nvSpPr>
          <p:cNvPr id="73" name="Google Shape;73;p5">
            <a:extLst>
              <a:ext uri="{FF2B5EF4-FFF2-40B4-BE49-F238E27FC236}">
                <a16:creationId xmlns:a16="http://schemas.microsoft.com/office/drawing/2014/main" id="{93F937DF-7700-CADE-A608-D355060F46B5}"/>
              </a:ext>
            </a:extLst>
          </p:cNvPr>
          <p:cNvSpPr txBox="1"/>
          <p:nvPr/>
        </p:nvSpPr>
        <p:spPr>
          <a:xfrm>
            <a:off x="1861507" y="357871"/>
            <a:ext cx="3243894" cy="646290"/>
          </a:xfrm>
          <a:prstGeom prst="rect">
            <a:avLst/>
          </a:prstGeom>
          <a:noFill/>
          <a:ln>
            <a:noFill/>
          </a:ln>
        </p:spPr>
        <p:txBody>
          <a:bodyPr spcFirstLastPara="1" wrap="square" lIns="91425" tIns="45700" rIns="91425" bIns="45700" anchor="t" anchorCtr="0">
            <a:spAutoFit/>
          </a:bodyPr>
          <a:lstStyle/>
          <a:p>
            <a:r>
              <a:rPr lang="en-US" sz="3600" b="1" dirty="0">
                <a:solidFill>
                  <a:schemeClr val="dk1"/>
                </a:solidFill>
                <a:latin typeface="Calibri"/>
                <a:ea typeface="Calibri"/>
                <a:cs typeface="Calibri"/>
                <a:sym typeface="Calibri"/>
              </a:rPr>
              <a:t>Our Objectives</a:t>
            </a:r>
            <a:endParaRPr sz="1200" dirty="0"/>
          </a:p>
        </p:txBody>
      </p:sp>
      <p:sp>
        <p:nvSpPr>
          <p:cNvPr id="2" name="TextBox 1">
            <a:extLst>
              <a:ext uri="{FF2B5EF4-FFF2-40B4-BE49-F238E27FC236}">
                <a16:creationId xmlns:a16="http://schemas.microsoft.com/office/drawing/2014/main" id="{14EC852A-217A-E2A7-D042-8FC2EEE0977B}"/>
              </a:ext>
            </a:extLst>
          </p:cNvPr>
          <p:cNvSpPr txBox="1"/>
          <p:nvPr/>
        </p:nvSpPr>
        <p:spPr>
          <a:xfrm>
            <a:off x="3483454" y="1859340"/>
            <a:ext cx="6078436" cy="1569660"/>
          </a:xfrm>
          <a:prstGeom prst="rect">
            <a:avLst/>
          </a:prstGeom>
          <a:noFill/>
        </p:spPr>
        <p:txBody>
          <a:bodyPr wrap="square" rtlCol="0">
            <a:spAutoFit/>
          </a:bodyPr>
          <a:lstStyle/>
          <a:p>
            <a:pPr marL="457200" indent="-457200">
              <a:buFont typeface="Arial" panose="020B0604020202020204" pitchFamily="34" charset="0"/>
              <a:buChar char="•"/>
            </a:pPr>
            <a:r>
              <a:rPr lang="en-US" sz="3200" b="1" dirty="0"/>
              <a:t>Membership retention</a:t>
            </a:r>
          </a:p>
          <a:p>
            <a:pPr marL="457200" indent="-457200">
              <a:buFont typeface="Arial" panose="020B0604020202020204" pitchFamily="34" charset="0"/>
              <a:buChar char="•"/>
            </a:pPr>
            <a:r>
              <a:rPr lang="en-US" sz="3200" b="1" dirty="0"/>
              <a:t>Membership growth</a:t>
            </a:r>
          </a:p>
          <a:p>
            <a:pPr algn="l"/>
            <a:endParaRPr lang="en-US" sz="3200" dirty="0">
              <a:solidFill>
                <a:srgbClr val="000000"/>
              </a:solidFill>
            </a:endParaRPr>
          </a:p>
        </p:txBody>
      </p:sp>
      <p:pic>
        <p:nvPicPr>
          <p:cNvPr id="1026" name="Picture 2">
            <a:extLst>
              <a:ext uri="{FF2B5EF4-FFF2-40B4-BE49-F238E27FC236}">
                <a16:creationId xmlns:a16="http://schemas.microsoft.com/office/drawing/2014/main" id="{ED385B21-433E-EE47-EEDC-8BFD7E4766C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6951" y="3670301"/>
            <a:ext cx="2578099" cy="25780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8156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2"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p:nvPr/>
        </p:nvPicPr>
        <p:blipFill rotWithShape="1">
          <a:blip r:embed="rId3" cstate="print">
            <a:extLst>
              <a:ext uri="{28A0092B-C50C-407E-A947-70E740481C1C}">
                <a14:useLocalDpi xmlns:a14="http://schemas.microsoft.com/office/drawing/2010/main"/>
              </a:ext>
            </a:extLst>
          </a:blip>
          <a:srcRect l="3894" r="22821" b="-4"/>
          <a:stretch/>
        </p:blipFill>
        <p:spPr>
          <a:xfrm>
            <a:off x="6726819" y="2664831"/>
            <a:ext cx="4572000" cy="3562350"/>
          </a:xfrm>
          <a:prstGeom prst="rect">
            <a:avLst/>
          </a:prstGeom>
        </p:spPr>
      </p:pic>
      <p:sp>
        <p:nvSpPr>
          <p:cNvPr id="10" name="TextBox 9">
            <a:extLst>
              <a:ext uri="{FF2B5EF4-FFF2-40B4-BE49-F238E27FC236}">
                <a16:creationId xmlns:a16="http://schemas.microsoft.com/office/drawing/2014/main" id="{391297D4-9309-42BF-D825-D60C6A99E3B1}"/>
              </a:ext>
            </a:extLst>
          </p:cNvPr>
          <p:cNvSpPr txBox="1"/>
          <p:nvPr/>
        </p:nvSpPr>
        <p:spPr>
          <a:xfrm>
            <a:off x="0" y="415902"/>
            <a:ext cx="7950200" cy="646331"/>
          </a:xfrm>
          <a:prstGeom prst="rect">
            <a:avLst/>
          </a:prstGeom>
          <a:noFill/>
        </p:spPr>
        <p:txBody>
          <a:bodyPr wrap="square" rtlCol="0">
            <a:spAutoFit/>
          </a:bodyPr>
          <a:lstStyle/>
          <a:p>
            <a:r>
              <a:rPr lang="en-US" sz="3600" b="1" dirty="0">
                <a:latin typeface="Calibri" panose="020F0502020204030204" pitchFamily="34" charset="0"/>
                <a:cs typeface="Times New Roman" panose="02020603050405020304" pitchFamily="18" charset="0"/>
              </a:rPr>
              <a:t>What is successful unit service?</a:t>
            </a:r>
          </a:p>
        </p:txBody>
      </p:sp>
      <p:sp>
        <p:nvSpPr>
          <p:cNvPr id="7" name="Rectangle 6"/>
          <p:cNvSpPr/>
          <p:nvPr/>
        </p:nvSpPr>
        <p:spPr>
          <a:xfrm>
            <a:off x="871659" y="1373036"/>
            <a:ext cx="8841431" cy="3562350"/>
          </a:xfrm>
          <a:prstGeom prst="rect">
            <a:avLst/>
          </a:prstGeom>
        </p:spPr>
        <p:txBody>
          <a:bodyPr vert="horz" lIns="91440" tIns="45720" rIns="91440" bIns="45720" rtlCol="0">
            <a:normAutofit/>
          </a:bodyPr>
          <a:lstStyle/>
          <a:p>
            <a:pPr marL="228600" defTabSz="914400">
              <a:lnSpc>
                <a:spcPct val="90000"/>
              </a:lnSpc>
              <a:spcAft>
                <a:spcPts val="1000"/>
              </a:spcAft>
            </a:pPr>
            <a:r>
              <a:rPr lang="en-US" sz="3200" b="1" dirty="0"/>
              <a:t>Early success Indicators:</a:t>
            </a:r>
            <a:endParaRPr lang="en-US" b="1" dirty="0"/>
          </a:p>
          <a:p>
            <a:pPr marL="914400" lvl="1" indent="-228600" defTabSz="914400">
              <a:lnSpc>
                <a:spcPct val="90000"/>
              </a:lnSpc>
              <a:spcAft>
                <a:spcPts val="1000"/>
              </a:spcAft>
              <a:buFont typeface="Arial" panose="020B0604020202020204" pitchFamily="34" charset="0"/>
              <a:buChar char="•"/>
            </a:pPr>
            <a:r>
              <a:rPr lang="en-US" sz="2800" b="1" dirty="0"/>
              <a:t>Improved percent of units with assigned commissioners</a:t>
            </a:r>
          </a:p>
          <a:p>
            <a:pPr marL="914400" lvl="1" indent="-228600" defTabSz="914400">
              <a:lnSpc>
                <a:spcPct val="90000"/>
              </a:lnSpc>
              <a:spcAft>
                <a:spcPts val="1000"/>
              </a:spcAft>
              <a:buFont typeface="Arial" panose="020B0604020202020204" pitchFamily="34" charset="0"/>
              <a:buChar char="•"/>
            </a:pPr>
            <a:r>
              <a:rPr lang="en-US" sz="2800" b="1" dirty="0"/>
              <a:t>Higher percentage of commissioners entering Connections </a:t>
            </a:r>
          </a:p>
          <a:p>
            <a:pPr marL="914400" lvl="1" indent="-228600" defTabSz="914400">
              <a:lnSpc>
                <a:spcPct val="90000"/>
              </a:lnSpc>
              <a:spcAft>
                <a:spcPts val="1000"/>
              </a:spcAft>
              <a:buFont typeface="Arial" panose="020B0604020202020204" pitchFamily="34" charset="0"/>
              <a:buChar char="•"/>
            </a:pPr>
            <a:r>
              <a:rPr lang="en-US" sz="2800" b="1" dirty="0"/>
              <a:t>Higher percentage of units reaching Connection metrics thresholds</a:t>
            </a:r>
          </a:p>
          <a:p>
            <a:pPr indent="-228600" defTabSz="914400">
              <a:lnSpc>
                <a:spcPct val="90000"/>
              </a:lnSpc>
              <a:buFont typeface="Arial" panose="020B0604020202020204" pitchFamily="34" charset="0"/>
              <a:buChar char="•"/>
            </a:pPr>
            <a:endParaRPr lang="en-US" sz="2400" dirty="0"/>
          </a:p>
        </p:txBody>
      </p:sp>
    </p:spTree>
    <p:extLst>
      <p:ext uri="{BB962C8B-B14F-4D97-AF65-F5344CB8AC3E}">
        <p14:creationId xmlns:p14="http://schemas.microsoft.com/office/powerpoint/2010/main" val="57125695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extBox 3">
            <a:extLst>
              <a:ext uri="{FF2B5EF4-FFF2-40B4-BE49-F238E27FC236}">
                <a16:creationId xmlns:a16="http://schemas.microsoft.com/office/drawing/2014/main" id="{E16A9CB5-9104-47E9-9367-D830A465921D}"/>
              </a:ext>
            </a:extLst>
          </p:cNvPr>
          <p:cNvGraphicFramePr/>
          <p:nvPr>
            <p:extLst>
              <p:ext uri="{D42A27DB-BD31-4B8C-83A1-F6EECF244321}">
                <p14:modId xmlns:p14="http://schemas.microsoft.com/office/powerpoint/2010/main" val="236065199"/>
              </p:ext>
            </p:extLst>
          </p:nvPr>
        </p:nvGraphicFramePr>
        <p:xfrm>
          <a:off x="2373086" y="1101651"/>
          <a:ext cx="7832691" cy="518447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a:extLst>
              <a:ext uri="{FF2B5EF4-FFF2-40B4-BE49-F238E27FC236}">
                <a16:creationId xmlns:a16="http://schemas.microsoft.com/office/drawing/2014/main" id="{F3676B28-078D-456F-945D-1C0C828E45EF}"/>
              </a:ext>
            </a:extLst>
          </p:cNvPr>
          <p:cNvSpPr txBox="1"/>
          <p:nvPr/>
        </p:nvSpPr>
        <p:spPr>
          <a:xfrm>
            <a:off x="158045" y="392031"/>
            <a:ext cx="7037613" cy="646331"/>
          </a:xfrm>
          <a:prstGeom prst="rect">
            <a:avLst/>
          </a:prstGeom>
          <a:noFill/>
        </p:spPr>
        <p:txBody>
          <a:bodyPr wrap="square" rtlCol="0">
            <a:spAutoFit/>
          </a:bodyPr>
          <a:lstStyle/>
          <a:p>
            <a:r>
              <a:rPr lang="en-US" sz="3600" b="1" dirty="0"/>
              <a:t>Ultimate Indicators of Success</a:t>
            </a:r>
          </a:p>
        </p:txBody>
      </p:sp>
      <p:pic>
        <p:nvPicPr>
          <p:cNvPr id="5" name="Picture 4">
            <a:extLst>
              <a:ext uri="{FF2B5EF4-FFF2-40B4-BE49-F238E27FC236}">
                <a16:creationId xmlns:a16="http://schemas.microsoft.com/office/drawing/2014/main" id="{16065EBA-6780-4DF8-BA89-CC73629CC03D}"/>
              </a:ext>
            </a:extLst>
          </p:cNvPr>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rot="1134821">
            <a:off x="5275360" y="2935648"/>
            <a:ext cx="1785156" cy="1179164"/>
          </a:xfrm>
          <a:prstGeom prst="rect">
            <a:avLst/>
          </a:prstGeom>
        </p:spPr>
      </p:pic>
    </p:spTree>
    <p:extLst>
      <p:ext uri="{BB962C8B-B14F-4D97-AF65-F5344CB8AC3E}">
        <p14:creationId xmlns:p14="http://schemas.microsoft.com/office/powerpoint/2010/main" val="1551021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87439" y="0"/>
            <a:ext cx="8515350" cy="1200329"/>
          </a:xfrm>
          <a:prstGeom prst="rect">
            <a:avLst/>
          </a:prstGeom>
        </p:spPr>
        <p:txBody>
          <a:bodyPr wrap="square">
            <a:spAutoFit/>
          </a:bodyPr>
          <a:lstStyle/>
          <a:p>
            <a:r>
              <a:rPr lang="en-US" sz="3600" b="1" spc="-100" dirty="0">
                <a:latin typeface="Calibri" panose="020F0502020204030204" pitchFamily="34" charset="0"/>
                <a:cs typeface="Times New Roman" panose="02020603050405020304" pitchFamily="18" charset="0"/>
              </a:rPr>
              <a:t>Support On-time </a:t>
            </a:r>
          </a:p>
          <a:p>
            <a:r>
              <a:rPr lang="en-US" sz="3600" b="1" spc="-100" dirty="0">
                <a:latin typeface="Calibri" panose="020F0502020204030204" pitchFamily="34" charset="0"/>
                <a:cs typeface="Times New Roman" panose="02020603050405020304" pitchFamily="18" charset="0"/>
              </a:rPr>
              <a:t>Unit Renewal</a:t>
            </a:r>
            <a:endParaRPr lang="en-US" sz="3600" b="1" spc="-100" dirty="0"/>
          </a:p>
        </p:txBody>
      </p:sp>
      <p:pic>
        <p:nvPicPr>
          <p:cNvPr id="10" name="Picture 9">
            <a:extLst>
              <a:ext uri="{FF2B5EF4-FFF2-40B4-BE49-F238E27FC236}">
                <a16:creationId xmlns:a16="http://schemas.microsoft.com/office/drawing/2014/main" id="{D1B6964B-4276-71D4-A8DE-327EF7B1072A}"/>
              </a:ext>
            </a:extLst>
          </p:cNvPr>
          <p:cNvPicPr>
            <a:picLocks noChangeAspect="1"/>
          </p:cNvPicPr>
          <p:nvPr/>
        </p:nvPicPr>
        <p:blipFill>
          <a:blip r:embed="rId3"/>
          <a:stretch>
            <a:fillRect/>
          </a:stretch>
        </p:blipFill>
        <p:spPr>
          <a:xfrm>
            <a:off x="4052894" y="1157182"/>
            <a:ext cx="4086212" cy="5274770"/>
          </a:xfrm>
          <a:prstGeom prst="rect">
            <a:avLst/>
          </a:prstGeom>
        </p:spPr>
      </p:pic>
    </p:spTree>
    <p:extLst>
      <p:ext uri="{BB962C8B-B14F-4D97-AF65-F5344CB8AC3E}">
        <p14:creationId xmlns:p14="http://schemas.microsoft.com/office/powerpoint/2010/main" val="241870185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23999" y="1641143"/>
            <a:ext cx="9144000" cy="1107996"/>
          </a:xfrm>
          <a:prstGeom prst="rect">
            <a:avLst/>
          </a:prstGeom>
          <a:noFill/>
        </p:spPr>
        <p:txBody>
          <a:bodyPr wrap="square" rtlCol="0">
            <a:spAutoFit/>
          </a:bodyPr>
          <a:lstStyle/>
          <a:p>
            <a:pPr algn="ctr"/>
            <a:r>
              <a:rPr lang="en-US" sz="6600" b="1" dirty="0"/>
              <a:t>10 Minute Break</a:t>
            </a:r>
          </a:p>
        </p:txBody>
      </p:sp>
      <p:pic>
        <p:nvPicPr>
          <p:cNvPr id="2" name="Picture 2" descr="http://www.scouting.org/filestore/commissioner/images/GeneralCommiss_4k_thumb.jpg?w=160&amp;as=1">
            <a:extLst>
              <a:ext uri="{FF2B5EF4-FFF2-40B4-BE49-F238E27FC236}">
                <a16:creationId xmlns:a16="http://schemas.microsoft.com/office/drawing/2014/main" id="{4867E7D5-9DF9-3F88-CFF3-401507531B5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738396" y="2989950"/>
            <a:ext cx="2715209" cy="27306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5266584"/>
      </p:ext>
    </p:extLst>
  </p:cSld>
  <p:clrMapOvr>
    <a:masterClrMapping/>
  </p:clrMapOvr>
  <mc:AlternateContent xmlns:mc="http://schemas.openxmlformats.org/markup-compatibility/2006" xmlns:p14="http://schemas.microsoft.com/office/powerpoint/2010/main">
    <mc:Choice Requires="p14">
      <p:transition spd="slow" p14:dur="2000" advTm="600000"/>
    </mc:Choice>
    <mc:Fallback xmlns="">
      <p:transition spd="slow" advTm="600000"/>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96061" y="326175"/>
            <a:ext cx="11195050" cy="646331"/>
          </a:xfrm>
          <a:prstGeom prst="rect">
            <a:avLst/>
          </a:prstGeom>
        </p:spPr>
        <p:txBody>
          <a:bodyPr wrap="square">
            <a:spAutoFit/>
          </a:bodyPr>
          <a:lstStyle/>
          <a:p>
            <a:r>
              <a:rPr lang="en-US" sz="3600" b="1" dirty="0">
                <a:latin typeface="Calibri" panose="020F0502020204030204" pitchFamily="34" charset="0"/>
                <a:cs typeface="Times New Roman" panose="02020603050405020304" pitchFamily="18" charset="0"/>
              </a:rPr>
              <a:t>Commissioner Development</a:t>
            </a:r>
            <a:endParaRPr lang="en-US" sz="3600" b="1" dirty="0"/>
          </a:p>
        </p:txBody>
      </p:sp>
      <p:pic>
        <p:nvPicPr>
          <p:cNvPr id="3" name="Picture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696200" y="1614269"/>
            <a:ext cx="2183642" cy="914400"/>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743215" y="3784600"/>
            <a:ext cx="1950720" cy="914400"/>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2523658" y="1614269"/>
            <a:ext cx="1950720" cy="914400"/>
          </a:xfrm>
          <a:prstGeom prst="rect">
            <a:avLst/>
          </a:prstGeom>
        </p:spPr>
      </p:pic>
      <p:sp>
        <p:nvSpPr>
          <p:cNvPr id="6" name="TextBox 5"/>
          <p:cNvSpPr txBox="1"/>
          <p:nvPr/>
        </p:nvSpPr>
        <p:spPr>
          <a:xfrm>
            <a:off x="1962839" y="4775201"/>
            <a:ext cx="3511475" cy="646331"/>
          </a:xfrm>
          <a:prstGeom prst="rect">
            <a:avLst/>
          </a:prstGeom>
          <a:noFill/>
        </p:spPr>
        <p:txBody>
          <a:bodyPr wrap="none" rtlCol="0">
            <a:spAutoFit/>
          </a:bodyPr>
          <a:lstStyle/>
          <a:p>
            <a:pPr algn="ctr"/>
            <a:r>
              <a:rPr lang="en-US" b="1" dirty="0"/>
              <a:t>Commissioner Award of Excellence</a:t>
            </a:r>
          </a:p>
          <a:p>
            <a:pPr algn="ctr"/>
            <a:r>
              <a:rPr lang="en-US" b="1" dirty="0"/>
              <a:t>in Unit Service</a:t>
            </a:r>
          </a:p>
        </p:txBody>
      </p:sp>
      <p:sp>
        <p:nvSpPr>
          <p:cNvPr id="8" name="TextBox 7"/>
          <p:cNvSpPr txBox="1"/>
          <p:nvPr/>
        </p:nvSpPr>
        <p:spPr>
          <a:xfrm>
            <a:off x="7055159" y="2528670"/>
            <a:ext cx="3559564" cy="646331"/>
          </a:xfrm>
          <a:prstGeom prst="rect">
            <a:avLst/>
          </a:prstGeom>
          <a:noFill/>
        </p:spPr>
        <p:txBody>
          <a:bodyPr wrap="none" rtlCol="0">
            <a:spAutoFit/>
          </a:bodyPr>
          <a:lstStyle/>
          <a:p>
            <a:pPr algn="ctr"/>
            <a:r>
              <a:rPr lang="en-US" b="1" dirty="0"/>
              <a:t>Doctorate of Commissioner Science</a:t>
            </a:r>
          </a:p>
          <a:p>
            <a:pPr algn="ctr"/>
            <a:r>
              <a:rPr lang="en-US" b="1" dirty="0"/>
              <a:t>Knot Award</a:t>
            </a:r>
          </a:p>
        </p:txBody>
      </p:sp>
      <p:sp>
        <p:nvSpPr>
          <p:cNvPr id="9" name="TextBox 8"/>
          <p:cNvSpPr txBox="1"/>
          <p:nvPr/>
        </p:nvSpPr>
        <p:spPr>
          <a:xfrm>
            <a:off x="1809267" y="2524980"/>
            <a:ext cx="3627404" cy="646331"/>
          </a:xfrm>
          <a:prstGeom prst="rect">
            <a:avLst/>
          </a:prstGeom>
          <a:noFill/>
        </p:spPr>
        <p:txBody>
          <a:bodyPr wrap="none" rtlCol="0">
            <a:spAutoFit/>
          </a:bodyPr>
          <a:lstStyle/>
          <a:p>
            <a:pPr algn="ctr"/>
            <a:r>
              <a:rPr lang="en-US" b="1" dirty="0"/>
              <a:t>Distinguished Commissioner Service</a:t>
            </a:r>
          </a:p>
          <a:p>
            <a:pPr algn="ctr"/>
            <a:r>
              <a:rPr lang="en-US" b="1" dirty="0"/>
              <a:t>Award</a:t>
            </a:r>
          </a:p>
        </p:txBody>
      </p:sp>
      <p:pic>
        <p:nvPicPr>
          <p:cNvPr id="2050" name="Picture 2" descr="https://filestore.scouting.org/filestore/commissioner/images/ArrowheadHonor_thumb.jp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5656253" y="2181741"/>
            <a:ext cx="1094732" cy="151894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5250506" y="3709430"/>
            <a:ext cx="1906227" cy="369332"/>
          </a:xfrm>
          <a:prstGeom prst="rect">
            <a:avLst/>
          </a:prstGeom>
          <a:noFill/>
        </p:spPr>
        <p:txBody>
          <a:bodyPr wrap="none" rtlCol="0">
            <a:spAutoFit/>
          </a:bodyPr>
          <a:lstStyle/>
          <a:p>
            <a:pPr algn="ctr"/>
            <a:r>
              <a:rPr lang="en-US" b="1" dirty="0"/>
              <a:t>Arrowhead Honor</a:t>
            </a:r>
          </a:p>
        </p:txBody>
      </p:sp>
      <p:pic>
        <p:nvPicPr>
          <p:cNvPr id="14" name="Picture 13" descr="A picture containing food&#10;&#10;Description automatically generated">
            <a:extLst>
              <a:ext uri="{FF2B5EF4-FFF2-40B4-BE49-F238E27FC236}">
                <a16:creationId xmlns:a16="http://schemas.microsoft.com/office/drawing/2014/main" id="{96734371-1905-45F6-B685-5EAE19F6C0F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696201" y="3733800"/>
            <a:ext cx="2183642" cy="914400"/>
          </a:xfrm>
          <a:prstGeom prst="rect">
            <a:avLst/>
          </a:prstGeom>
        </p:spPr>
      </p:pic>
      <p:sp>
        <p:nvSpPr>
          <p:cNvPr id="16" name="TextBox 15">
            <a:extLst>
              <a:ext uri="{FF2B5EF4-FFF2-40B4-BE49-F238E27FC236}">
                <a16:creationId xmlns:a16="http://schemas.microsoft.com/office/drawing/2014/main" id="{F3AC174D-8838-46E5-9282-43EB2630656B}"/>
              </a:ext>
            </a:extLst>
          </p:cNvPr>
          <p:cNvSpPr txBox="1"/>
          <p:nvPr/>
        </p:nvSpPr>
        <p:spPr>
          <a:xfrm>
            <a:off x="7772906" y="4724400"/>
            <a:ext cx="2030236" cy="369332"/>
          </a:xfrm>
          <a:prstGeom prst="rect">
            <a:avLst/>
          </a:prstGeom>
          <a:noFill/>
        </p:spPr>
        <p:txBody>
          <a:bodyPr wrap="none" rtlCol="0">
            <a:spAutoFit/>
          </a:bodyPr>
          <a:lstStyle/>
          <a:p>
            <a:pPr algn="ctr"/>
            <a:r>
              <a:rPr lang="en-US" b="1" dirty="0"/>
              <a:t>Commissioners Key</a:t>
            </a:r>
          </a:p>
        </p:txBody>
      </p:sp>
      <p:pic>
        <p:nvPicPr>
          <p:cNvPr id="7" name="Picture 6">
            <a:extLst>
              <a:ext uri="{FF2B5EF4-FFF2-40B4-BE49-F238E27FC236}">
                <a16:creationId xmlns:a16="http://schemas.microsoft.com/office/drawing/2014/main" id="{9DC085BD-A10B-3D9B-9E4B-D135C4233EC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722662" y="5165813"/>
            <a:ext cx="1115199" cy="1115199"/>
          </a:xfrm>
          <a:prstGeom prst="rect">
            <a:avLst/>
          </a:prstGeom>
        </p:spPr>
      </p:pic>
    </p:spTree>
    <p:extLst>
      <p:ext uri="{BB962C8B-B14F-4D97-AF65-F5344CB8AC3E}">
        <p14:creationId xmlns:p14="http://schemas.microsoft.com/office/powerpoint/2010/main" val="208131935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92997" y="1583956"/>
            <a:ext cx="8756250" cy="4867999"/>
          </a:xfrm>
          <a:prstGeom prst="rect">
            <a:avLst/>
          </a:prstGeom>
        </p:spPr>
        <p:txBody>
          <a:bodyPr wrap="square">
            <a:spAutoFit/>
          </a:bodyPr>
          <a:lstStyle/>
          <a:p>
            <a:pPr>
              <a:spcAft>
                <a:spcPts val="1000"/>
              </a:spcAft>
              <a:buFont typeface="Arial" panose="020B0604020202020204" pitchFamily="34" charset="0"/>
              <a:buChar char="•"/>
              <a:tabLst>
                <a:tab pos="457200" algn="l"/>
              </a:tabLst>
            </a:pPr>
            <a:r>
              <a:rPr lang="en-US" sz="2800" b="1" dirty="0">
                <a:latin typeface="Calibri" panose="020F0502020204030204" pitchFamily="34" charset="0"/>
                <a:ea typeface="Calibri" panose="020F0502020204030204" pitchFamily="34" charset="0"/>
                <a:cs typeface="Times New Roman" panose="02020603050405020304" pitchFamily="18" charset="0"/>
              </a:rPr>
              <a:t> Program Acclimation</a:t>
            </a:r>
          </a:p>
          <a:p>
            <a:pPr>
              <a:spcAft>
                <a:spcPts val="1000"/>
              </a:spcAft>
              <a:buFont typeface="Arial" panose="020B0604020202020204" pitchFamily="34" charset="0"/>
              <a:buChar char="•"/>
              <a:tabLst>
                <a:tab pos="457200" algn="l"/>
              </a:tabLst>
            </a:pPr>
            <a:r>
              <a:rPr lang="en-US" sz="2800" b="1" dirty="0">
                <a:latin typeface="Calibri" panose="020F0502020204030204" pitchFamily="34" charset="0"/>
                <a:ea typeface="Calibri" panose="020F0502020204030204" pitchFamily="34" charset="0"/>
                <a:cs typeface="Times New Roman" panose="02020603050405020304" pitchFamily="18" charset="0"/>
              </a:rPr>
              <a:t> Supplemental training, such as Commissioner Moments at monthly council and district commissioner  meetings</a:t>
            </a:r>
          </a:p>
          <a:p>
            <a:pPr>
              <a:spcAft>
                <a:spcPts val="1000"/>
              </a:spcAft>
              <a:buFont typeface="Arial" panose="020B0604020202020204" pitchFamily="34" charset="0"/>
              <a:buChar char="•"/>
              <a:tabLst>
                <a:tab pos="457200" algn="l"/>
              </a:tabLst>
            </a:pPr>
            <a:r>
              <a:rPr lang="en-US" sz="2800" b="1" dirty="0">
                <a:latin typeface="Calibri" panose="020F0502020204030204" pitchFamily="34" charset="0"/>
                <a:ea typeface="Calibri" panose="020F0502020204030204" pitchFamily="34" charset="0"/>
                <a:cs typeface="Times New Roman" panose="02020603050405020304" pitchFamily="18" charset="0"/>
              </a:rPr>
              <a:t> Commissioner Confabs</a:t>
            </a:r>
          </a:p>
          <a:p>
            <a:pPr>
              <a:spcAft>
                <a:spcPts val="1000"/>
              </a:spcAft>
              <a:buFont typeface="Arial" panose="020B0604020202020204" pitchFamily="34" charset="0"/>
              <a:buChar char="•"/>
              <a:tabLst>
                <a:tab pos="457200" algn="l"/>
              </a:tabLst>
            </a:pPr>
            <a:r>
              <a:rPr lang="en-US" sz="2800" b="1" dirty="0">
                <a:latin typeface="Calibri" panose="020F0502020204030204" pitchFamily="34" charset="0"/>
                <a:ea typeface="Calibri" panose="020F0502020204030204" pitchFamily="34" charset="0"/>
                <a:cs typeface="Times New Roman" panose="02020603050405020304" pitchFamily="18" charset="0"/>
              </a:rPr>
              <a:t> Scouting America Learn Center</a:t>
            </a:r>
          </a:p>
          <a:p>
            <a:pPr>
              <a:spcAft>
                <a:spcPts val="1000"/>
              </a:spcAft>
              <a:buFont typeface="Arial" panose="020B0604020202020204" pitchFamily="34" charset="0"/>
              <a:buChar char="•"/>
              <a:tabLst>
                <a:tab pos="457200" algn="l"/>
              </a:tabLst>
            </a:pPr>
            <a:r>
              <a:rPr lang="en-US" sz="2800" b="1" dirty="0">
                <a:latin typeface="Calibri" panose="020F0502020204030204" pitchFamily="34" charset="0"/>
                <a:ea typeface="Calibri" panose="020F0502020204030204" pitchFamily="34" charset="0"/>
                <a:cs typeface="Times New Roman" panose="02020603050405020304" pitchFamily="18" charset="0"/>
              </a:rPr>
              <a:t> College of Commissioner Science</a:t>
            </a:r>
          </a:p>
          <a:p>
            <a:pPr>
              <a:spcAft>
                <a:spcPts val="1000"/>
              </a:spcAft>
              <a:buFont typeface="Arial" panose="020B0604020202020204" pitchFamily="34" charset="0"/>
              <a:buChar char="•"/>
              <a:tabLst>
                <a:tab pos="457200" algn="l"/>
              </a:tabLst>
            </a:pPr>
            <a:r>
              <a:rPr lang="en-US" sz="2800" b="1" dirty="0">
                <a:latin typeface="Calibri" panose="020F0502020204030204" pitchFamily="34" charset="0"/>
                <a:ea typeface="Calibri" panose="020F0502020204030204" pitchFamily="34" charset="0"/>
                <a:cs typeface="Times New Roman" panose="02020603050405020304" pitchFamily="18" charset="0"/>
              </a:rPr>
              <a:t> Wood Badge</a:t>
            </a:r>
          </a:p>
          <a:p>
            <a:pPr>
              <a:spcAft>
                <a:spcPts val="1000"/>
              </a:spcAft>
              <a:buFont typeface="Arial" panose="020B0604020202020204" pitchFamily="34" charset="0"/>
              <a:buChar char="•"/>
              <a:tabLst>
                <a:tab pos="457200" algn="l"/>
              </a:tabLst>
            </a:pPr>
            <a:r>
              <a:rPr lang="en-US" sz="2800" b="1" dirty="0">
                <a:latin typeface="Calibri" panose="020F0502020204030204" pitchFamily="34" charset="0"/>
                <a:ea typeface="Calibri" panose="020F0502020204030204" pitchFamily="34" charset="0"/>
                <a:cs typeface="Times New Roman" panose="02020603050405020304" pitchFamily="18" charset="0"/>
              </a:rPr>
              <a:t> Philmont Training Center</a:t>
            </a:r>
          </a:p>
          <a:p>
            <a:pPr>
              <a:spcAft>
                <a:spcPts val="1000"/>
              </a:spcAft>
              <a:buFont typeface="Arial" panose="020B0604020202020204" pitchFamily="34" charset="0"/>
              <a:buChar char="•"/>
              <a:tabLst>
                <a:tab pos="457200" algn="l"/>
              </a:tabLst>
            </a:pPr>
            <a:r>
              <a:rPr lang="en-US" sz="2800" b="1" dirty="0">
                <a:latin typeface="Calibri" panose="020F0502020204030204" pitchFamily="34" charset="0"/>
                <a:ea typeface="Calibri" panose="020F0502020204030204" pitchFamily="34" charset="0"/>
                <a:cs typeface="Times New Roman" panose="02020603050405020304" pitchFamily="18" charset="0"/>
              </a:rPr>
              <a:t> Impact Sessions – In-person and Virtual</a:t>
            </a:r>
          </a:p>
        </p:txBody>
      </p:sp>
      <p:sp>
        <p:nvSpPr>
          <p:cNvPr id="5" name="Rectangle 4"/>
          <p:cNvSpPr/>
          <p:nvPr/>
        </p:nvSpPr>
        <p:spPr>
          <a:xfrm>
            <a:off x="48942" y="437899"/>
            <a:ext cx="7905750" cy="646331"/>
          </a:xfrm>
          <a:prstGeom prst="rect">
            <a:avLst/>
          </a:prstGeom>
        </p:spPr>
        <p:txBody>
          <a:bodyPr wrap="square">
            <a:spAutoFit/>
          </a:bodyPr>
          <a:lstStyle/>
          <a:p>
            <a:r>
              <a:rPr lang="en-US" sz="3600" b="1" dirty="0">
                <a:latin typeface="Calibri" panose="020F0502020204030204" pitchFamily="34" charset="0"/>
                <a:cs typeface="Times New Roman" panose="02020603050405020304" pitchFamily="18" charset="0"/>
              </a:rPr>
              <a:t>Additional Commissioner Training</a:t>
            </a:r>
            <a:endParaRPr lang="en-US" sz="3600" b="1" dirty="0"/>
          </a:p>
        </p:txBody>
      </p:sp>
      <p:pic>
        <p:nvPicPr>
          <p:cNvPr id="4" name="Picture 3">
            <a:extLst>
              <a:ext uri="{FF2B5EF4-FFF2-40B4-BE49-F238E27FC236}">
                <a16:creationId xmlns:a16="http://schemas.microsoft.com/office/drawing/2014/main" id="{D9020D3E-239F-458A-86B4-2D4DA5871E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8784" y="2593575"/>
            <a:ext cx="2184846" cy="2187180"/>
          </a:xfrm>
          <a:prstGeom prst="rect">
            <a:avLst/>
          </a:prstGeom>
        </p:spPr>
      </p:pic>
    </p:spTree>
    <p:extLst>
      <p:ext uri="{BB962C8B-B14F-4D97-AF65-F5344CB8AC3E}">
        <p14:creationId xmlns:p14="http://schemas.microsoft.com/office/powerpoint/2010/main" val="3711965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2">
                                            <p:txEl>
                                              <p:pRg st="2" end="2"/>
                                            </p:txEl>
                                          </p:spTgt>
                                        </p:tgtEl>
                                        <p:attrNameLst>
                                          <p:attrName>style.visibility</p:attrName>
                                        </p:attrNameLst>
                                      </p:cBhvr>
                                      <p:to>
                                        <p:strVal val="visible"/>
                                      </p:to>
                                    </p:set>
                                    <p:animEffect transition="in" filter="fade">
                                      <p:cBhvr>
                                        <p:cTn id="11" dur="500"/>
                                        <p:tgtEl>
                                          <p:spTgt spid="2">
                                            <p:txEl>
                                              <p:pRg st="2" end="2"/>
                                            </p:txEl>
                                          </p:spTgt>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fade">
                                      <p:cBhvr>
                                        <p:cTn id="15" dur="500"/>
                                        <p:tgtEl>
                                          <p:spTgt spid="2">
                                            <p:txEl>
                                              <p:pRg st="0" end="0"/>
                                            </p:txEl>
                                          </p:spTgt>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par>
                          <p:cTn id="20" fill="hold">
                            <p:stCondLst>
                              <p:cond delay="3500"/>
                            </p:stCondLst>
                            <p:childTnLst>
                              <p:par>
                                <p:cTn id="21" presetID="10" presetClass="entr" presetSubtype="0" fill="hold" nodeType="after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Effect transition="in" filter="fade">
                                      <p:cBhvr>
                                        <p:cTn id="23" dur="500"/>
                                        <p:tgtEl>
                                          <p:spTgt spid="2">
                                            <p:txEl>
                                              <p:pRg st="4" end="4"/>
                                            </p:txEl>
                                          </p:spTgt>
                                        </p:tgtEl>
                                      </p:cBhvr>
                                    </p:animEffect>
                                  </p:childTnLst>
                                </p:cTn>
                              </p:par>
                            </p:childTnLst>
                          </p:cTn>
                        </p:par>
                        <p:par>
                          <p:cTn id="24" fill="hold">
                            <p:stCondLst>
                              <p:cond delay="4000"/>
                            </p:stCondLst>
                            <p:childTnLst>
                              <p:par>
                                <p:cTn id="25" presetID="10" presetClass="entr" presetSubtype="0" fill="hold" nodeType="after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animEffect transition="in" filter="fade">
                                      <p:cBhvr>
                                        <p:cTn id="27" dur="500"/>
                                        <p:tgtEl>
                                          <p:spTgt spid="2">
                                            <p:txEl>
                                              <p:pRg st="5" end="5"/>
                                            </p:txEl>
                                          </p:spTgt>
                                        </p:tgtEl>
                                      </p:cBhvr>
                                    </p:animEffect>
                                  </p:childTnLst>
                                </p:cTn>
                              </p:par>
                            </p:childTnLst>
                          </p:cTn>
                        </p:par>
                        <p:par>
                          <p:cTn id="28" fill="hold">
                            <p:stCondLst>
                              <p:cond delay="4500"/>
                            </p:stCondLst>
                            <p:childTnLst>
                              <p:par>
                                <p:cTn id="29" presetID="10" presetClass="entr" presetSubtype="0" fill="hold" nodeType="after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animEffect transition="in" filter="fade">
                                      <p:cBhvr>
                                        <p:cTn id="31" dur="500"/>
                                        <p:tgtEl>
                                          <p:spTgt spid="2">
                                            <p:txEl>
                                              <p:pRg st="6" end="6"/>
                                            </p:txEl>
                                          </p:spTgt>
                                        </p:tgtEl>
                                      </p:cBhvr>
                                    </p:animEffect>
                                  </p:childTnLst>
                                </p:cTn>
                              </p:par>
                            </p:childTnLst>
                          </p:cTn>
                        </p:par>
                        <p:par>
                          <p:cTn id="32" fill="hold">
                            <p:stCondLst>
                              <p:cond delay="5000"/>
                            </p:stCondLst>
                            <p:childTnLst>
                              <p:par>
                                <p:cTn id="33" presetID="10" presetClass="entr" presetSubtype="0" fill="hold" nodeType="afterEffect">
                                  <p:stCondLst>
                                    <p:cond delay="0"/>
                                  </p:stCondLst>
                                  <p:childTnLst>
                                    <p:set>
                                      <p:cBhvr>
                                        <p:cTn id="34" dur="1" fill="hold">
                                          <p:stCondLst>
                                            <p:cond delay="0"/>
                                          </p:stCondLst>
                                        </p:cTn>
                                        <p:tgtEl>
                                          <p:spTgt spid="2">
                                            <p:txEl>
                                              <p:pRg st="7" end="7"/>
                                            </p:txEl>
                                          </p:spTgt>
                                        </p:tgtEl>
                                        <p:attrNameLst>
                                          <p:attrName>style.visibility</p:attrName>
                                        </p:attrNameLst>
                                      </p:cBhvr>
                                      <p:to>
                                        <p:strVal val="visible"/>
                                      </p:to>
                                    </p:set>
                                    <p:animEffect transition="in" filter="fade">
                                      <p:cBhvr>
                                        <p:cTn id="35"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C472B7F-460D-56B9-E2F8-A65924B5E227}"/>
              </a:ext>
            </a:extLst>
          </p:cNvPr>
          <p:cNvSpPr>
            <a:spLocks noGrp="1"/>
          </p:cNvSpPr>
          <p:nvPr>
            <p:ph type="sldNum" sz="quarter" idx="12"/>
          </p:nvPr>
        </p:nvSpPr>
        <p:spPr/>
        <p:txBody>
          <a:bodyPr/>
          <a:lstStyle/>
          <a:p>
            <a:fld id="{05C9DD4B-3399-4885-A022-68FA8E60FA6E}" type="slidenum">
              <a:rPr lang="en-US" smtClean="0"/>
              <a:t>56</a:t>
            </a:fld>
            <a:endParaRPr lang="en-US"/>
          </a:p>
        </p:txBody>
      </p:sp>
      <p:pic>
        <p:nvPicPr>
          <p:cNvPr id="2049" name="Picture 1">
            <a:extLst>
              <a:ext uri="{FF2B5EF4-FFF2-40B4-BE49-F238E27FC236}">
                <a16:creationId xmlns:a16="http://schemas.microsoft.com/office/drawing/2014/main" id="{31967719-587E-A94C-C33B-6DD01CA1B9E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91644" y="1492077"/>
            <a:ext cx="7528076" cy="3604322"/>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3">
            <a:extLst>
              <a:ext uri="{FF2B5EF4-FFF2-40B4-BE49-F238E27FC236}">
                <a16:creationId xmlns:a16="http://schemas.microsoft.com/office/drawing/2014/main" id="{DF5119AF-1587-5BED-AC37-5542E969F7C7}"/>
              </a:ext>
            </a:extLst>
          </p:cNvPr>
          <p:cNvSpPr>
            <a:spLocks noChangeArrowheads="1"/>
          </p:cNvSpPr>
          <p:nvPr/>
        </p:nvSpPr>
        <p:spPr bwMode="auto">
          <a:xfrm>
            <a:off x="2792289" y="5290290"/>
            <a:ext cx="6333593"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en-US" altLang="en-US" sz="2400" b="1" dirty="0">
                <a:latin typeface="Calibri" panose="020F0502020204030204" pitchFamily="34" charset="0"/>
                <a:ea typeface="Calibri" panose="020F0502020204030204" pitchFamily="34" charset="0"/>
                <a:cs typeface="Arial" panose="020B0604020202020204" pitchFamily="34" charset="0"/>
              </a:rPr>
              <a:t>The Commissioner webpage can be accessed at:</a:t>
            </a:r>
          </a:p>
          <a:p>
            <a:pPr defTabSz="914400" eaLnBrk="0" fontAlgn="base" hangingPunct="0">
              <a:spcBef>
                <a:spcPct val="0"/>
              </a:spcBef>
              <a:spcAft>
                <a:spcPct val="0"/>
              </a:spcAft>
            </a:pPr>
            <a:endParaRPr lang="en-US" altLang="en-US" sz="1400" dirty="0"/>
          </a:p>
          <a:p>
            <a:pPr algn="ctr" defTabSz="914400" eaLnBrk="0" fontAlgn="base" hangingPunct="0">
              <a:spcBef>
                <a:spcPct val="0"/>
              </a:spcBef>
              <a:spcAft>
                <a:spcPct val="0"/>
              </a:spcAft>
            </a:pPr>
            <a:r>
              <a:rPr lang="en-US" altLang="en-US" sz="2400" dirty="0">
                <a:latin typeface="Arial" panose="020B0604020202020204" pitchFamily="34" charset="0"/>
                <a:ea typeface="Calibri" panose="020F0502020204030204" pitchFamily="34" charset="0"/>
                <a:cs typeface="Times New Roman" panose="02020603050405020304" pitchFamily="18" charset="0"/>
                <a:hlinkClick r:id="rId4"/>
              </a:rPr>
              <a:t>https://www.scouting.org/commissioners/</a:t>
            </a:r>
            <a:r>
              <a:rPr lang="en-US" altLang="en-US" sz="2400" dirty="0">
                <a:latin typeface="Arial" panose="020B0604020202020204" pitchFamily="34" charset="0"/>
              </a:rPr>
              <a:t> </a:t>
            </a:r>
          </a:p>
        </p:txBody>
      </p:sp>
      <p:pic>
        <p:nvPicPr>
          <p:cNvPr id="3" name="Picture 2">
            <a:extLst>
              <a:ext uri="{FF2B5EF4-FFF2-40B4-BE49-F238E27FC236}">
                <a16:creationId xmlns:a16="http://schemas.microsoft.com/office/drawing/2014/main" id="{65AF068A-1FF5-0FA2-2527-637BF353F9E8}"/>
              </a:ext>
            </a:extLst>
          </p:cNvPr>
          <p:cNvPicPr>
            <a:picLocks noChangeAspect="1"/>
          </p:cNvPicPr>
          <p:nvPr/>
        </p:nvPicPr>
        <p:blipFill>
          <a:blip r:embed="rId5"/>
          <a:stretch>
            <a:fillRect/>
          </a:stretch>
        </p:blipFill>
        <p:spPr>
          <a:xfrm>
            <a:off x="9418143" y="4599651"/>
            <a:ext cx="904240" cy="885825"/>
          </a:xfrm>
          <a:prstGeom prst="rect">
            <a:avLst/>
          </a:prstGeom>
        </p:spPr>
      </p:pic>
      <p:sp>
        <p:nvSpPr>
          <p:cNvPr id="5" name="Rectangle 4">
            <a:extLst>
              <a:ext uri="{FF2B5EF4-FFF2-40B4-BE49-F238E27FC236}">
                <a16:creationId xmlns:a16="http://schemas.microsoft.com/office/drawing/2014/main" id="{82532582-BBCA-83CF-3031-AEA8E64459B6}"/>
              </a:ext>
            </a:extLst>
          </p:cNvPr>
          <p:cNvSpPr/>
          <p:nvPr/>
        </p:nvSpPr>
        <p:spPr>
          <a:xfrm>
            <a:off x="63233" y="291641"/>
            <a:ext cx="8306239" cy="646331"/>
          </a:xfrm>
          <a:prstGeom prst="rect">
            <a:avLst/>
          </a:prstGeom>
        </p:spPr>
        <p:txBody>
          <a:bodyPr wrap="square">
            <a:spAutoFit/>
          </a:bodyPr>
          <a:lstStyle/>
          <a:p>
            <a:r>
              <a:rPr lang="en-US" sz="3600" b="1" dirty="0">
                <a:latin typeface="Calibri" panose="020F0502020204030204" pitchFamily="34" charset="0"/>
                <a:cs typeface="Times New Roman" panose="02020603050405020304" pitchFamily="18" charset="0"/>
              </a:rPr>
              <a:t>Commissioner Webpage </a:t>
            </a:r>
            <a:endParaRPr lang="en-US" sz="3600" b="1" dirty="0"/>
          </a:p>
        </p:txBody>
      </p:sp>
      <p:sp>
        <p:nvSpPr>
          <p:cNvPr id="10" name="Rectangle 9">
            <a:extLst>
              <a:ext uri="{FF2B5EF4-FFF2-40B4-BE49-F238E27FC236}">
                <a16:creationId xmlns:a16="http://schemas.microsoft.com/office/drawing/2014/main" id="{5CB15D29-762C-B515-0068-E1850AC9BC0D}"/>
              </a:ext>
            </a:extLst>
          </p:cNvPr>
          <p:cNvSpPr/>
          <p:nvPr/>
        </p:nvSpPr>
        <p:spPr>
          <a:xfrm>
            <a:off x="3878721" y="3122789"/>
            <a:ext cx="958850" cy="1670050"/>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298899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0791" y="181479"/>
            <a:ext cx="8001233" cy="646331"/>
          </a:xfrm>
          <a:prstGeom prst="rect">
            <a:avLst/>
          </a:prstGeom>
        </p:spPr>
        <p:txBody>
          <a:bodyPr wrap="square">
            <a:spAutoFit/>
          </a:bodyPr>
          <a:lstStyle/>
          <a:p>
            <a:r>
              <a:rPr lang="en-US" sz="3600" b="1" dirty="0">
                <a:latin typeface="Calibri" panose="020F0502020204030204" pitchFamily="34" charset="0"/>
                <a:cs typeface="Times New Roman" panose="02020603050405020304" pitchFamily="18" charset="0"/>
              </a:rPr>
              <a:t>Commissioner Resources</a:t>
            </a:r>
            <a:endParaRPr lang="en-US" sz="3600" b="1" dirty="0"/>
          </a:p>
        </p:txBody>
      </p:sp>
      <p:sp>
        <p:nvSpPr>
          <p:cNvPr id="5" name="Slide Number Placeholder 4">
            <a:extLst>
              <a:ext uri="{FF2B5EF4-FFF2-40B4-BE49-F238E27FC236}">
                <a16:creationId xmlns:a16="http://schemas.microsoft.com/office/drawing/2014/main" id="{647C06B0-9408-4AF0-A5F1-BB544BA473C2}"/>
              </a:ext>
            </a:extLst>
          </p:cNvPr>
          <p:cNvSpPr>
            <a:spLocks noGrp="1"/>
          </p:cNvSpPr>
          <p:nvPr>
            <p:ph type="sldNum" sz="quarter" idx="12"/>
          </p:nvPr>
        </p:nvSpPr>
        <p:spPr/>
        <p:txBody>
          <a:bodyPr/>
          <a:lstStyle/>
          <a:p>
            <a:fld id="{1E00B238-3E6E-44D8-AE04-8DF6781DCFAC}" type="slidenum">
              <a:rPr lang="en-US" smtClean="0"/>
              <a:t>57</a:t>
            </a:fld>
            <a:endParaRPr lang="en-US"/>
          </a:p>
        </p:txBody>
      </p:sp>
      <p:pic>
        <p:nvPicPr>
          <p:cNvPr id="2" name="Picture 5" descr="Graphical user interface, text, application, email&#10;&#10;Description automatically generated">
            <a:extLst>
              <a:ext uri="{FF2B5EF4-FFF2-40B4-BE49-F238E27FC236}">
                <a16:creationId xmlns:a16="http://schemas.microsoft.com/office/drawing/2014/main" id="{EB5C5A5B-B3F1-4F67-ACC3-308D8DE8DB4D}"/>
              </a:ext>
            </a:extLst>
          </p:cNvPr>
          <p:cNvPicPr>
            <a:picLocks noChangeAspect="1"/>
          </p:cNvPicPr>
          <p:nvPr/>
        </p:nvPicPr>
        <p:blipFill>
          <a:blip r:embed="rId3"/>
          <a:stretch>
            <a:fillRect/>
          </a:stretch>
        </p:blipFill>
        <p:spPr>
          <a:xfrm>
            <a:off x="1831670" y="1734112"/>
            <a:ext cx="8306239" cy="4090899"/>
          </a:xfrm>
          <a:prstGeom prst="rect">
            <a:avLst/>
          </a:prstGeom>
        </p:spPr>
      </p:pic>
    </p:spTree>
    <p:extLst>
      <p:ext uri="{BB962C8B-B14F-4D97-AF65-F5344CB8AC3E}">
        <p14:creationId xmlns:p14="http://schemas.microsoft.com/office/powerpoint/2010/main" val="255536666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0239" y="316016"/>
            <a:ext cx="6966821" cy="646331"/>
          </a:xfrm>
          <a:prstGeom prst="rect">
            <a:avLst/>
          </a:prstGeom>
          <a:noFill/>
        </p:spPr>
        <p:txBody>
          <a:bodyPr wrap="square" rtlCol="0">
            <a:spAutoFit/>
          </a:bodyPr>
          <a:lstStyle/>
          <a:p>
            <a:r>
              <a:rPr lang="en-US" sz="3600" b="1" dirty="0"/>
              <a:t>Other Commissioner Resources</a:t>
            </a:r>
          </a:p>
        </p:txBody>
      </p:sp>
      <p:pic>
        <p:nvPicPr>
          <p:cNvPr id="8" name="Picture 7" descr="A screenshot of a person&#10;&#10;Description automatically generated">
            <a:extLst>
              <a:ext uri="{FF2B5EF4-FFF2-40B4-BE49-F238E27FC236}">
                <a16:creationId xmlns:a16="http://schemas.microsoft.com/office/drawing/2014/main" id="{07BDEF6A-1B51-4019-9665-82A4864793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5352" y="1683840"/>
            <a:ext cx="3407722" cy="4473892"/>
          </a:xfrm>
          <a:prstGeom prst="rect">
            <a:avLst/>
          </a:prstGeom>
          <a:ln>
            <a:solidFill>
              <a:srgbClr val="FF0000"/>
            </a:solidFill>
          </a:ln>
        </p:spPr>
      </p:pic>
      <p:pic>
        <p:nvPicPr>
          <p:cNvPr id="4" name="Picture 3">
            <a:extLst>
              <a:ext uri="{FF2B5EF4-FFF2-40B4-BE49-F238E27FC236}">
                <a16:creationId xmlns:a16="http://schemas.microsoft.com/office/drawing/2014/main" id="{55B3B74B-F917-72E1-2E68-43F77B636F61}"/>
              </a:ext>
            </a:extLst>
          </p:cNvPr>
          <p:cNvPicPr>
            <a:picLocks noChangeAspect="1"/>
          </p:cNvPicPr>
          <p:nvPr/>
        </p:nvPicPr>
        <p:blipFill>
          <a:blip r:embed="rId4"/>
          <a:stretch>
            <a:fillRect/>
          </a:stretch>
        </p:blipFill>
        <p:spPr>
          <a:xfrm>
            <a:off x="6268928" y="1683840"/>
            <a:ext cx="3433578" cy="4473892"/>
          </a:xfrm>
          <a:prstGeom prst="rect">
            <a:avLst/>
          </a:prstGeom>
          <a:ln>
            <a:solidFill>
              <a:srgbClr val="1C3052"/>
            </a:solidFill>
          </a:ln>
        </p:spPr>
      </p:pic>
    </p:spTree>
    <p:extLst>
      <p:ext uri="{BB962C8B-B14F-4D97-AF65-F5344CB8AC3E}">
        <p14:creationId xmlns:p14="http://schemas.microsoft.com/office/powerpoint/2010/main" val="28542681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650F7AC-E528-F8C6-86D9-E59321D379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75526" y="2161418"/>
            <a:ext cx="4147483" cy="3063212"/>
          </a:xfrm>
          <a:prstGeom prst="rect">
            <a:avLst/>
          </a:prstGeom>
          <a:ln>
            <a:solidFill>
              <a:schemeClr val="accent1"/>
            </a:solidFill>
          </a:ln>
        </p:spPr>
      </p:pic>
      <p:pic>
        <p:nvPicPr>
          <p:cNvPr id="10" name="Picture 9">
            <a:extLst>
              <a:ext uri="{FF2B5EF4-FFF2-40B4-BE49-F238E27FC236}">
                <a16:creationId xmlns:a16="http://schemas.microsoft.com/office/drawing/2014/main" id="{97B56DAA-1752-2D51-AA43-70408A20B2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09962" y="2078868"/>
            <a:ext cx="3063212" cy="3063212"/>
          </a:xfrm>
          <a:prstGeom prst="rect">
            <a:avLst/>
          </a:prstGeom>
        </p:spPr>
      </p:pic>
      <p:sp>
        <p:nvSpPr>
          <p:cNvPr id="11" name="Rectangle 10">
            <a:extLst>
              <a:ext uri="{FF2B5EF4-FFF2-40B4-BE49-F238E27FC236}">
                <a16:creationId xmlns:a16="http://schemas.microsoft.com/office/drawing/2014/main" id="{7926C2E5-BD1F-9EAE-7667-CCE280501606}"/>
              </a:ext>
            </a:extLst>
          </p:cNvPr>
          <p:cNvSpPr/>
          <p:nvPr/>
        </p:nvSpPr>
        <p:spPr>
          <a:xfrm>
            <a:off x="237066" y="191912"/>
            <a:ext cx="8515350" cy="1200329"/>
          </a:xfrm>
          <a:prstGeom prst="rect">
            <a:avLst/>
          </a:prstGeom>
        </p:spPr>
        <p:txBody>
          <a:bodyPr wrap="square">
            <a:spAutoFit/>
          </a:bodyPr>
          <a:lstStyle/>
          <a:p>
            <a:r>
              <a:rPr lang="en-US" sz="3600" b="1" dirty="0">
                <a:latin typeface="Calibri" panose="020F0502020204030204" pitchFamily="34" charset="0"/>
                <a:cs typeface="Times New Roman" panose="02020603050405020304" pitchFamily="18" charset="0"/>
              </a:rPr>
              <a:t>Council Service Territory </a:t>
            </a:r>
          </a:p>
          <a:p>
            <a:r>
              <a:rPr lang="en-US" sz="3600" b="1" dirty="0">
                <a:latin typeface="Calibri" panose="020F0502020204030204" pitchFamily="34" charset="0"/>
                <a:cs typeface="Times New Roman" panose="02020603050405020304" pitchFamily="18" charset="0"/>
              </a:rPr>
              <a:t>Commissioner</a:t>
            </a:r>
            <a:endParaRPr lang="en-US" sz="3600" b="1" dirty="0"/>
          </a:p>
        </p:txBody>
      </p:sp>
    </p:spTree>
    <p:extLst>
      <p:ext uri="{BB962C8B-B14F-4D97-AF65-F5344CB8AC3E}">
        <p14:creationId xmlns:p14="http://schemas.microsoft.com/office/powerpoint/2010/main" val="33250073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Box 3"/>
          <p:cNvSpPr txBox="1">
            <a:spLocks noChangeArrowheads="1"/>
          </p:cNvSpPr>
          <p:nvPr/>
        </p:nvSpPr>
        <p:spPr bwMode="auto">
          <a:xfrm>
            <a:off x="3586655" y="1057921"/>
            <a:ext cx="501869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defTabSz="685800">
              <a:spcBef>
                <a:spcPct val="0"/>
              </a:spcBef>
              <a:buNone/>
              <a:defRPr/>
            </a:pPr>
            <a:r>
              <a:rPr lang="en-US" altLang="en-US" sz="3600" b="1" dirty="0">
                <a:solidFill>
                  <a:srgbClr val="000000"/>
                </a:solidFill>
                <a:ea typeface="Calibri" panose="020F0502020204030204" pitchFamily="34" charset="0"/>
                <a:cs typeface="Times New Roman" panose="02020603050405020304" pitchFamily="18" charset="0"/>
              </a:rPr>
              <a:t>Commissioner Culture</a:t>
            </a:r>
          </a:p>
        </p:txBody>
      </p:sp>
      <p:pic>
        <p:nvPicPr>
          <p:cNvPr id="3" name="Picture 2">
            <a:extLst>
              <a:ext uri="{FF2B5EF4-FFF2-40B4-BE49-F238E27FC236}">
                <a16:creationId xmlns:a16="http://schemas.microsoft.com/office/drawing/2014/main" id="{E03A2AB8-5EC1-AC26-657D-83E1FD95B5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91461" y="1995591"/>
            <a:ext cx="3409078" cy="3409078"/>
          </a:xfrm>
          <a:prstGeom prst="rect">
            <a:avLst/>
          </a:prstGeom>
        </p:spPr>
      </p:pic>
    </p:spTree>
    <p:extLst>
      <p:ext uri="{BB962C8B-B14F-4D97-AF65-F5344CB8AC3E}">
        <p14:creationId xmlns:p14="http://schemas.microsoft.com/office/powerpoint/2010/main" val="224150101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2295526" y="1967267"/>
            <a:ext cx="1971675" cy="2547257"/>
          </a:xfrm>
          <a:prstGeom prst="rect">
            <a:avLst/>
          </a:prstGeom>
          <a:noFill/>
        </p:spPr>
        <p:txBody>
          <a:bodyPr vert="horz" lIns="91440" tIns="45720" rIns="91440" bIns="45720" rtlCol="0" anchor="ctr">
            <a:normAutofit/>
          </a:bodyPr>
          <a:lstStyle/>
          <a:p>
            <a:pPr algn="ctr" defTabSz="914400">
              <a:lnSpc>
                <a:spcPct val="90000"/>
              </a:lnSpc>
              <a:spcBef>
                <a:spcPct val="0"/>
              </a:spcBef>
              <a:spcAft>
                <a:spcPts val="600"/>
              </a:spcAft>
            </a:pPr>
            <a:r>
              <a:rPr lang="en-US" sz="3100" b="1" dirty="0">
                <a:solidFill>
                  <a:srgbClr val="FFFFFF"/>
                </a:solidFill>
                <a:latin typeface="+mj-lt"/>
                <a:ea typeface="+mj-ea"/>
                <a:cs typeface="+mj-cs"/>
              </a:rPr>
              <a:t>Council Service Territory</a:t>
            </a:r>
          </a:p>
        </p:txBody>
      </p:sp>
      <p:pic>
        <p:nvPicPr>
          <p:cNvPr id="1026" name="Picture 2">
            <a:extLst>
              <a:ext uri="{FF2B5EF4-FFF2-40B4-BE49-F238E27FC236}">
                <a16:creationId xmlns:a16="http://schemas.microsoft.com/office/drawing/2014/main" id="{BC181613-F65C-B563-1965-1EAE7A9EA72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122"/>
          <a:stretch>
            <a:fillRect/>
          </a:stretch>
        </p:blipFill>
        <p:spPr bwMode="auto">
          <a:xfrm>
            <a:off x="1743528" y="1264357"/>
            <a:ext cx="8704944" cy="5091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a:extLst>
              <a:ext uri="{FF2B5EF4-FFF2-40B4-BE49-F238E27FC236}">
                <a16:creationId xmlns:a16="http://schemas.microsoft.com/office/drawing/2014/main" id="{A051C166-023A-E88C-3436-D55FA20A0431}"/>
              </a:ext>
            </a:extLst>
          </p:cNvPr>
          <p:cNvSpPr/>
          <p:nvPr/>
        </p:nvSpPr>
        <p:spPr>
          <a:xfrm>
            <a:off x="180623" y="351922"/>
            <a:ext cx="8515350" cy="646331"/>
          </a:xfrm>
          <a:prstGeom prst="rect">
            <a:avLst/>
          </a:prstGeom>
        </p:spPr>
        <p:txBody>
          <a:bodyPr wrap="square">
            <a:spAutoFit/>
          </a:bodyPr>
          <a:lstStyle/>
          <a:p>
            <a:r>
              <a:rPr lang="en-US" sz="3600" b="1" dirty="0">
                <a:latin typeface="Calibri" panose="020F0502020204030204" pitchFamily="34" charset="0"/>
                <a:cs typeface="Times New Roman" panose="02020603050405020304" pitchFamily="18" charset="0"/>
              </a:rPr>
              <a:t>Council Service Territories</a:t>
            </a:r>
            <a:endParaRPr lang="en-US" sz="3600" b="1" dirty="0"/>
          </a:p>
        </p:txBody>
      </p:sp>
    </p:spTree>
    <p:extLst>
      <p:ext uri="{BB962C8B-B14F-4D97-AF65-F5344CB8AC3E}">
        <p14:creationId xmlns:p14="http://schemas.microsoft.com/office/powerpoint/2010/main" val="235479086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F65C59-0F52-4CC3-AAE7-D30655E60420}"/>
              </a:ext>
            </a:extLst>
          </p:cNvPr>
          <p:cNvSpPr txBox="1"/>
          <p:nvPr/>
        </p:nvSpPr>
        <p:spPr>
          <a:xfrm>
            <a:off x="176040" y="254069"/>
            <a:ext cx="8426823" cy="1200329"/>
          </a:xfrm>
          <a:prstGeom prst="rect">
            <a:avLst/>
          </a:prstGeom>
          <a:noFill/>
        </p:spPr>
        <p:txBody>
          <a:bodyPr wrap="square" rtlCol="0">
            <a:spAutoFit/>
          </a:bodyPr>
          <a:lstStyle/>
          <a:p>
            <a:r>
              <a:rPr lang="en-US" sz="3600" b="1" dirty="0"/>
              <a:t>Council Service Territory </a:t>
            </a:r>
          </a:p>
          <a:p>
            <a:r>
              <a:rPr lang="en-US" sz="3600" b="1" dirty="0"/>
              <a:t>Commissioner </a:t>
            </a:r>
          </a:p>
        </p:txBody>
      </p:sp>
      <p:sp>
        <p:nvSpPr>
          <p:cNvPr id="5" name="TextBox 4">
            <a:extLst>
              <a:ext uri="{FF2B5EF4-FFF2-40B4-BE49-F238E27FC236}">
                <a16:creationId xmlns:a16="http://schemas.microsoft.com/office/drawing/2014/main" id="{5639832A-CA72-3B27-FF7A-03EFA5008802}"/>
              </a:ext>
            </a:extLst>
          </p:cNvPr>
          <p:cNvSpPr txBox="1"/>
          <p:nvPr/>
        </p:nvSpPr>
        <p:spPr>
          <a:xfrm>
            <a:off x="3916129" y="1229798"/>
            <a:ext cx="4303059" cy="1077218"/>
          </a:xfrm>
          <a:prstGeom prst="rect">
            <a:avLst/>
          </a:prstGeom>
          <a:noFill/>
        </p:spPr>
        <p:txBody>
          <a:bodyPr wrap="square" rtlCol="0">
            <a:spAutoFit/>
          </a:bodyPr>
          <a:lstStyle/>
          <a:p>
            <a:pPr algn="ctr"/>
            <a:r>
              <a:rPr lang="en-US" sz="3200" b="1" dirty="0"/>
              <a:t>Overview of Interactions</a:t>
            </a:r>
          </a:p>
        </p:txBody>
      </p:sp>
      <p:sp>
        <p:nvSpPr>
          <p:cNvPr id="6" name="TextBox 5">
            <a:extLst>
              <a:ext uri="{FF2B5EF4-FFF2-40B4-BE49-F238E27FC236}">
                <a16:creationId xmlns:a16="http://schemas.microsoft.com/office/drawing/2014/main" id="{8E7118F3-5577-59D2-7A02-EE77999EE4CE}"/>
              </a:ext>
            </a:extLst>
          </p:cNvPr>
          <p:cNvSpPr txBox="1"/>
          <p:nvPr/>
        </p:nvSpPr>
        <p:spPr>
          <a:xfrm>
            <a:off x="1882586" y="5070379"/>
            <a:ext cx="8426823" cy="1569660"/>
          </a:xfrm>
          <a:prstGeom prst="rect">
            <a:avLst/>
          </a:prstGeom>
          <a:noFill/>
        </p:spPr>
        <p:txBody>
          <a:bodyPr wrap="square" rtlCol="0">
            <a:spAutoFit/>
          </a:bodyPr>
          <a:lstStyle/>
          <a:p>
            <a:pPr algn="ctr"/>
            <a:r>
              <a:rPr lang="en-US" sz="2400" b="1" dirty="0"/>
              <a:t>Note that the interactions are multi-directional and that there is mutual accountability in each direction.  However, the interactions between the CST Commissioner and Council Commissioners are particularly important.</a:t>
            </a:r>
          </a:p>
        </p:txBody>
      </p:sp>
      <p:sp>
        <p:nvSpPr>
          <p:cNvPr id="9" name="TextBox 8">
            <a:extLst>
              <a:ext uri="{FF2B5EF4-FFF2-40B4-BE49-F238E27FC236}">
                <a16:creationId xmlns:a16="http://schemas.microsoft.com/office/drawing/2014/main" id="{CB8373FD-B8DF-841C-CFE0-4D10B0797EC6}"/>
              </a:ext>
            </a:extLst>
          </p:cNvPr>
          <p:cNvSpPr txBox="1"/>
          <p:nvPr/>
        </p:nvSpPr>
        <p:spPr>
          <a:xfrm>
            <a:off x="2741557" y="2006313"/>
            <a:ext cx="1241776" cy="1109845"/>
          </a:xfrm>
          <a:prstGeom prst="rect">
            <a:avLst/>
          </a:prstGeom>
          <a:noFill/>
          <a:ln w="31750">
            <a:solidFill>
              <a:schemeClr val="accent1"/>
            </a:solidFill>
          </a:ln>
        </p:spPr>
        <p:txBody>
          <a:bodyPr wrap="square" rtlCol="0">
            <a:spAutoFit/>
          </a:bodyPr>
          <a:lstStyle/>
          <a:p>
            <a:pPr algn="ctr"/>
            <a:r>
              <a:rPr lang="en-US" sz="1600" b="1" dirty="0"/>
              <a:t>Other Members of own CST Key 3</a:t>
            </a:r>
          </a:p>
        </p:txBody>
      </p:sp>
      <p:sp>
        <p:nvSpPr>
          <p:cNvPr id="10" name="TextBox 9">
            <a:extLst>
              <a:ext uri="{FF2B5EF4-FFF2-40B4-BE49-F238E27FC236}">
                <a16:creationId xmlns:a16="http://schemas.microsoft.com/office/drawing/2014/main" id="{6324DB54-7618-6E40-C76E-826FC5D2F77D}"/>
              </a:ext>
            </a:extLst>
          </p:cNvPr>
          <p:cNvSpPr txBox="1"/>
          <p:nvPr/>
        </p:nvSpPr>
        <p:spPr>
          <a:xfrm>
            <a:off x="5040205" y="2958990"/>
            <a:ext cx="2054909" cy="1077218"/>
          </a:xfrm>
          <a:prstGeom prst="rect">
            <a:avLst/>
          </a:prstGeom>
          <a:noFill/>
          <a:ln w="31750">
            <a:solidFill>
              <a:schemeClr val="accent1"/>
            </a:solidFill>
          </a:ln>
        </p:spPr>
        <p:txBody>
          <a:bodyPr wrap="square" rtlCol="0">
            <a:spAutoFit/>
          </a:bodyPr>
          <a:lstStyle/>
          <a:p>
            <a:pPr algn="ctr"/>
            <a:endParaRPr lang="en-US" sz="1600" b="1" dirty="0"/>
          </a:p>
          <a:p>
            <a:pPr algn="ctr"/>
            <a:r>
              <a:rPr lang="en-US" sz="1600" b="1" dirty="0"/>
              <a:t>CST</a:t>
            </a:r>
          </a:p>
          <a:p>
            <a:pPr algn="ctr"/>
            <a:r>
              <a:rPr lang="en-US" sz="1600" b="1" dirty="0"/>
              <a:t>COMMISSIONER</a:t>
            </a:r>
          </a:p>
          <a:p>
            <a:pPr algn="ctr"/>
            <a:endParaRPr lang="en-US" sz="1600" b="1" dirty="0"/>
          </a:p>
        </p:txBody>
      </p:sp>
      <p:sp>
        <p:nvSpPr>
          <p:cNvPr id="11" name="TextBox 10">
            <a:extLst>
              <a:ext uri="{FF2B5EF4-FFF2-40B4-BE49-F238E27FC236}">
                <a16:creationId xmlns:a16="http://schemas.microsoft.com/office/drawing/2014/main" id="{3A55A6D5-FABD-B7D8-8301-92BBDDB729F1}"/>
              </a:ext>
            </a:extLst>
          </p:cNvPr>
          <p:cNvSpPr txBox="1"/>
          <p:nvPr/>
        </p:nvSpPr>
        <p:spPr>
          <a:xfrm>
            <a:off x="8547150" y="2082415"/>
            <a:ext cx="1652827" cy="1077218"/>
          </a:xfrm>
          <a:prstGeom prst="rect">
            <a:avLst/>
          </a:prstGeom>
          <a:noFill/>
          <a:ln w="31750">
            <a:solidFill>
              <a:schemeClr val="accent1"/>
            </a:solidFill>
          </a:ln>
        </p:spPr>
        <p:txBody>
          <a:bodyPr wrap="square" rtlCol="0">
            <a:spAutoFit/>
          </a:bodyPr>
          <a:lstStyle/>
          <a:p>
            <a:pPr algn="ctr"/>
            <a:endParaRPr lang="en-US" sz="1600" b="1" dirty="0"/>
          </a:p>
          <a:p>
            <a:pPr algn="ctr"/>
            <a:r>
              <a:rPr lang="en-US" sz="1600" b="1" dirty="0"/>
              <a:t>Council Commissioners</a:t>
            </a:r>
          </a:p>
          <a:p>
            <a:pPr algn="ctr"/>
            <a:endParaRPr lang="en-US" sz="1600" b="1" dirty="0"/>
          </a:p>
        </p:txBody>
      </p:sp>
      <p:sp>
        <p:nvSpPr>
          <p:cNvPr id="12" name="TextBox 11">
            <a:extLst>
              <a:ext uri="{FF2B5EF4-FFF2-40B4-BE49-F238E27FC236}">
                <a16:creationId xmlns:a16="http://schemas.microsoft.com/office/drawing/2014/main" id="{5724D681-3291-4B89-77F6-68F80D9B896E}"/>
              </a:ext>
            </a:extLst>
          </p:cNvPr>
          <p:cNvSpPr txBox="1"/>
          <p:nvPr/>
        </p:nvSpPr>
        <p:spPr>
          <a:xfrm>
            <a:off x="8324972" y="3775021"/>
            <a:ext cx="1652828" cy="1077218"/>
          </a:xfrm>
          <a:prstGeom prst="rect">
            <a:avLst/>
          </a:prstGeom>
          <a:noFill/>
          <a:ln w="31750">
            <a:solidFill>
              <a:schemeClr val="accent1"/>
            </a:solidFill>
          </a:ln>
        </p:spPr>
        <p:txBody>
          <a:bodyPr wrap="square" rtlCol="0">
            <a:spAutoFit/>
          </a:bodyPr>
          <a:lstStyle/>
          <a:p>
            <a:pPr algn="ctr"/>
            <a:r>
              <a:rPr lang="en-US" sz="1600" b="1" dirty="0"/>
              <a:t>CST</a:t>
            </a:r>
          </a:p>
          <a:p>
            <a:pPr algn="ctr"/>
            <a:r>
              <a:rPr lang="en-US" sz="1600" b="1" dirty="0"/>
              <a:t>Commissioners</a:t>
            </a:r>
          </a:p>
          <a:p>
            <a:pPr algn="ctr"/>
            <a:r>
              <a:rPr lang="en-US" sz="1600" b="1" dirty="0"/>
              <a:t>In Other</a:t>
            </a:r>
          </a:p>
          <a:p>
            <a:pPr algn="ctr"/>
            <a:r>
              <a:rPr lang="en-US" sz="1600" b="1" dirty="0"/>
              <a:t>Territories</a:t>
            </a:r>
          </a:p>
        </p:txBody>
      </p:sp>
      <p:sp>
        <p:nvSpPr>
          <p:cNvPr id="13" name="TextBox 12">
            <a:extLst>
              <a:ext uri="{FF2B5EF4-FFF2-40B4-BE49-F238E27FC236}">
                <a16:creationId xmlns:a16="http://schemas.microsoft.com/office/drawing/2014/main" id="{9B2D7E51-65B1-B008-82E6-C8FD8E761DB1}"/>
              </a:ext>
            </a:extLst>
          </p:cNvPr>
          <p:cNvSpPr txBox="1"/>
          <p:nvPr/>
        </p:nvSpPr>
        <p:spPr>
          <a:xfrm>
            <a:off x="2442130" y="3848531"/>
            <a:ext cx="1424891" cy="830997"/>
          </a:xfrm>
          <a:prstGeom prst="rect">
            <a:avLst/>
          </a:prstGeom>
          <a:noFill/>
          <a:ln w="31750">
            <a:solidFill>
              <a:schemeClr val="accent1"/>
            </a:solidFill>
          </a:ln>
        </p:spPr>
        <p:txBody>
          <a:bodyPr wrap="square" rtlCol="0">
            <a:spAutoFit/>
          </a:bodyPr>
          <a:lstStyle/>
          <a:p>
            <a:pPr algn="ctr"/>
            <a:r>
              <a:rPr lang="en-US" sz="1600" b="1" dirty="0"/>
              <a:t>National</a:t>
            </a:r>
          </a:p>
          <a:p>
            <a:pPr algn="ctr"/>
            <a:r>
              <a:rPr lang="en-US" sz="1600" b="1" dirty="0"/>
              <a:t>Commissioner</a:t>
            </a:r>
          </a:p>
          <a:p>
            <a:pPr algn="ctr"/>
            <a:r>
              <a:rPr lang="en-US" sz="1600" b="1" dirty="0"/>
              <a:t>Service Team</a:t>
            </a:r>
          </a:p>
        </p:txBody>
      </p:sp>
      <p:sp>
        <p:nvSpPr>
          <p:cNvPr id="14" name="Arrow: Left-Right 13">
            <a:extLst>
              <a:ext uri="{FF2B5EF4-FFF2-40B4-BE49-F238E27FC236}">
                <a16:creationId xmlns:a16="http://schemas.microsoft.com/office/drawing/2014/main" id="{57FEF195-F0C8-DEBF-01EC-3D08402BD361}"/>
              </a:ext>
            </a:extLst>
          </p:cNvPr>
          <p:cNvSpPr/>
          <p:nvPr/>
        </p:nvSpPr>
        <p:spPr>
          <a:xfrm rot="1380000">
            <a:off x="3807211" y="2827175"/>
            <a:ext cx="1436804" cy="276265"/>
          </a:xfrm>
          <a:prstGeom prst="leftRightArrow">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Arrow: Left-Right 14">
            <a:extLst>
              <a:ext uri="{FF2B5EF4-FFF2-40B4-BE49-F238E27FC236}">
                <a16:creationId xmlns:a16="http://schemas.microsoft.com/office/drawing/2014/main" id="{DB226397-5EE2-25B1-1E7E-140020B49BC3}"/>
              </a:ext>
            </a:extLst>
          </p:cNvPr>
          <p:cNvSpPr/>
          <p:nvPr/>
        </p:nvSpPr>
        <p:spPr>
          <a:xfrm rot="1380000">
            <a:off x="6864767" y="3942485"/>
            <a:ext cx="1562715" cy="263702"/>
          </a:xfrm>
          <a:prstGeom prst="leftRightArrow">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Arrow: Left-Right 15">
            <a:extLst>
              <a:ext uri="{FF2B5EF4-FFF2-40B4-BE49-F238E27FC236}">
                <a16:creationId xmlns:a16="http://schemas.microsoft.com/office/drawing/2014/main" id="{D6135D9C-90D2-C5F1-7E37-A113EBC98D42}"/>
              </a:ext>
            </a:extLst>
          </p:cNvPr>
          <p:cNvSpPr/>
          <p:nvPr/>
        </p:nvSpPr>
        <p:spPr>
          <a:xfrm rot="20220000" flipV="1">
            <a:off x="3660189" y="3758727"/>
            <a:ext cx="1562715" cy="259362"/>
          </a:xfrm>
          <a:prstGeom prst="leftRightArrow">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Arrow: Left-Right 16">
            <a:extLst>
              <a:ext uri="{FF2B5EF4-FFF2-40B4-BE49-F238E27FC236}">
                <a16:creationId xmlns:a16="http://schemas.microsoft.com/office/drawing/2014/main" id="{2F9AE8DE-59B6-3C74-853F-DAC33329D3E7}"/>
              </a:ext>
            </a:extLst>
          </p:cNvPr>
          <p:cNvSpPr/>
          <p:nvPr/>
        </p:nvSpPr>
        <p:spPr>
          <a:xfrm rot="20220000" flipV="1">
            <a:off x="6911938" y="2780696"/>
            <a:ext cx="1895985" cy="376982"/>
          </a:xfrm>
          <a:prstGeom prst="leftRightArrow">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3486317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975044" y="1624791"/>
            <a:ext cx="7133688" cy="4585871"/>
          </a:xfrm>
          <a:prstGeom prst="rect">
            <a:avLst/>
          </a:prstGeom>
        </p:spPr>
        <p:txBody>
          <a:bodyPr wrap="square">
            <a:spAutoFit/>
          </a:bodyPr>
          <a:lstStyle/>
          <a:p>
            <a:pPr marL="457200" indent="-457200">
              <a:spcAft>
                <a:spcPts val="600"/>
              </a:spcAft>
              <a:buFont typeface="Arial" panose="020B0604020202020204" pitchFamily="34" charset="0"/>
              <a:buChar char="•"/>
            </a:pPr>
            <a:r>
              <a:rPr lang="en-US" sz="2800" b="1" dirty="0"/>
              <a:t>CST Commissioner Facilitators (2)</a:t>
            </a:r>
          </a:p>
          <a:p>
            <a:pPr marL="457200" indent="-457200">
              <a:spcAft>
                <a:spcPts val="600"/>
              </a:spcAft>
              <a:buFont typeface="Arial" panose="020B0604020202020204" pitchFamily="34" charset="0"/>
              <a:buChar char="•"/>
            </a:pPr>
            <a:r>
              <a:rPr lang="en-US" sz="2800" b="1" dirty="0"/>
              <a:t>Training/Development	</a:t>
            </a:r>
          </a:p>
          <a:p>
            <a:pPr marL="457200" indent="-457200">
              <a:spcAft>
                <a:spcPts val="600"/>
              </a:spcAft>
              <a:buFont typeface="Arial" panose="020B0604020202020204" pitchFamily="34" charset="0"/>
              <a:buChar char="•"/>
            </a:pPr>
            <a:r>
              <a:rPr lang="en-US" sz="2800" b="1" dirty="0"/>
              <a:t>Resources</a:t>
            </a:r>
          </a:p>
          <a:p>
            <a:pPr marL="457200" indent="-457200">
              <a:spcAft>
                <a:spcPts val="600"/>
              </a:spcAft>
              <a:buFont typeface="Arial" panose="020B0604020202020204" pitchFamily="34" charset="0"/>
              <a:buChar char="•"/>
            </a:pPr>
            <a:r>
              <a:rPr lang="en-US" sz="2800" b="1" dirty="0"/>
              <a:t>Marketing and Communications</a:t>
            </a:r>
          </a:p>
          <a:p>
            <a:pPr marL="457200" indent="-457200">
              <a:spcAft>
                <a:spcPts val="600"/>
              </a:spcAft>
              <a:buFont typeface="Arial" panose="020B0604020202020204" pitchFamily="34" charset="0"/>
              <a:buChar char="•"/>
            </a:pPr>
            <a:r>
              <a:rPr lang="en-US" sz="2800" b="1" dirty="0"/>
              <a:t>Serving and Sustaining Units</a:t>
            </a:r>
          </a:p>
          <a:p>
            <a:pPr marL="457200" indent="-457200">
              <a:spcAft>
                <a:spcPts val="600"/>
              </a:spcAft>
              <a:buFont typeface="Arial" panose="020B0604020202020204" pitchFamily="34" charset="0"/>
              <a:buChar char="•"/>
            </a:pPr>
            <a:r>
              <a:rPr lang="en-US" sz="2800" b="1" dirty="0"/>
              <a:t>Growing Scouting</a:t>
            </a:r>
          </a:p>
          <a:p>
            <a:pPr marL="457200" indent="-457200">
              <a:spcAft>
                <a:spcPts val="600"/>
              </a:spcAft>
              <a:buFont typeface="Arial" panose="020B0604020202020204" pitchFamily="34" charset="0"/>
              <a:buChar char="•"/>
            </a:pPr>
            <a:r>
              <a:rPr lang="en-US" sz="2800" b="1" dirty="0"/>
              <a:t>Roundtable</a:t>
            </a:r>
          </a:p>
          <a:p>
            <a:pPr marL="457200" indent="-457200">
              <a:spcAft>
                <a:spcPts val="600"/>
              </a:spcAft>
              <a:buFont typeface="Arial" panose="020B0604020202020204" pitchFamily="34" charset="0"/>
              <a:buChar char="•"/>
            </a:pPr>
            <a:r>
              <a:rPr lang="en-US" sz="2800" b="1" dirty="0"/>
              <a:t>Technology</a:t>
            </a:r>
          </a:p>
          <a:p>
            <a:pPr marL="457200" indent="-457200">
              <a:spcAft>
                <a:spcPts val="600"/>
              </a:spcAft>
              <a:buFont typeface="Arial" panose="020B0604020202020204" pitchFamily="34" charset="0"/>
              <a:buChar char="•"/>
            </a:pPr>
            <a:r>
              <a:rPr lang="en-US" sz="2800" b="1" dirty="0"/>
              <a:t>Commissioner Engagement</a:t>
            </a:r>
          </a:p>
        </p:txBody>
      </p:sp>
      <p:sp>
        <p:nvSpPr>
          <p:cNvPr id="9" name="Rectangle 8"/>
          <p:cNvSpPr/>
          <p:nvPr/>
        </p:nvSpPr>
        <p:spPr>
          <a:xfrm>
            <a:off x="135467" y="215885"/>
            <a:ext cx="8138844" cy="1200329"/>
          </a:xfrm>
          <a:prstGeom prst="rect">
            <a:avLst/>
          </a:prstGeom>
        </p:spPr>
        <p:txBody>
          <a:bodyPr wrap="square">
            <a:spAutoFit/>
          </a:bodyPr>
          <a:lstStyle/>
          <a:p>
            <a:r>
              <a:rPr lang="en-US" sz="3600" b="1" dirty="0">
                <a:latin typeface="Calibri" panose="020F0502020204030204" pitchFamily="34" charset="0"/>
                <a:ea typeface="Calibri" panose="020F0502020204030204" pitchFamily="34" charset="0"/>
                <a:cs typeface="Times New Roman" panose="02020603050405020304" pitchFamily="18" charset="0"/>
              </a:rPr>
              <a:t>National Commissioner</a:t>
            </a:r>
          </a:p>
          <a:p>
            <a:r>
              <a:rPr lang="en-US" sz="3600" b="1" dirty="0">
                <a:latin typeface="Calibri" panose="020F0502020204030204" pitchFamily="34" charset="0"/>
                <a:ea typeface="Calibri" panose="020F0502020204030204" pitchFamily="34" charset="0"/>
                <a:cs typeface="Times New Roman" panose="02020603050405020304" pitchFamily="18" charset="0"/>
              </a:rPr>
              <a:t>Service Team</a:t>
            </a:r>
          </a:p>
        </p:txBody>
      </p:sp>
      <p:pic>
        <p:nvPicPr>
          <p:cNvPr id="1026" name="Picture 2" descr="https://i9peu1ikn3a16vg4e45rqi17-wpengine.netdna-ssl.com/wp-content/uploads/2019/02/NatlCommServTeam.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745622" y="2506989"/>
            <a:ext cx="2726220" cy="27262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914234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205032" y="3115696"/>
            <a:ext cx="5060813" cy="2554545"/>
          </a:xfrm>
          <a:prstGeom prst="rect">
            <a:avLst/>
          </a:prstGeom>
        </p:spPr>
        <p:txBody>
          <a:bodyPr wrap="square">
            <a:spAutoFit/>
          </a:bodyPr>
          <a:lstStyle/>
          <a:p>
            <a:pPr marL="457200" indent="-457200">
              <a:spcAft>
                <a:spcPts val="600"/>
              </a:spcAft>
              <a:buFont typeface="Arial" panose="020B0604020202020204" pitchFamily="34" charset="0"/>
              <a:buChar char="•"/>
            </a:pPr>
            <a:r>
              <a:rPr lang="en-US" sz="2800" b="1" dirty="0"/>
              <a:t>Cub Scouts</a:t>
            </a:r>
          </a:p>
          <a:p>
            <a:pPr marL="457200" indent="-457200">
              <a:spcAft>
                <a:spcPts val="600"/>
              </a:spcAft>
              <a:buFont typeface="Arial" panose="020B0604020202020204" pitchFamily="34" charset="0"/>
              <a:buChar char="•"/>
            </a:pPr>
            <a:r>
              <a:rPr lang="en-US" sz="2800" b="1" dirty="0"/>
              <a:t>Scouts BSA</a:t>
            </a:r>
          </a:p>
          <a:p>
            <a:pPr marL="457200" indent="-457200">
              <a:spcAft>
                <a:spcPts val="600"/>
              </a:spcAft>
              <a:buFont typeface="Arial" panose="020B0604020202020204" pitchFamily="34" charset="0"/>
              <a:buChar char="•"/>
            </a:pPr>
            <a:r>
              <a:rPr lang="en-US" sz="2800" b="1" dirty="0"/>
              <a:t>Venturing </a:t>
            </a:r>
          </a:p>
          <a:p>
            <a:pPr marL="457200" indent="-457200">
              <a:spcAft>
                <a:spcPts val="600"/>
              </a:spcAft>
              <a:buFont typeface="Arial" panose="020B0604020202020204" pitchFamily="34" charset="0"/>
              <a:buChar char="•"/>
            </a:pPr>
            <a:r>
              <a:rPr lang="en-US" sz="2800" b="1" dirty="0"/>
              <a:t>Sea Scouts</a:t>
            </a:r>
          </a:p>
          <a:p>
            <a:pPr marL="457200" indent="-457200">
              <a:spcAft>
                <a:spcPts val="600"/>
              </a:spcAft>
              <a:buFont typeface="Arial" panose="020B0604020202020204" pitchFamily="34" charset="0"/>
              <a:buChar char="•"/>
            </a:pPr>
            <a:r>
              <a:rPr lang="en-US" sz="2800" b="1" dirty="0"/>
              <a:t>Exploring</a:t>
            </a:r>
            <a:endParaRPr lang="en-US" sz="3000" b="1" dirty="0"/>
          </a:p>
        </p:txBody>
      </p:sp>
      <p:pic>
        <p:nvPicPr>
          <p:cNvPr id="1026" name="Picture 2" descr="https://i9peu1ikn3a16vg4e45rqi17-wpengine.netdna-ssl.com/wp-content/uploads/2019/02/NatlCommServTeam.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547589" y="3115696"/>
            <a:ext cx="2726220" cy="272622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E0601F2E-6B31-5E31-C87E-86EE9D580847}"/>
              </a:ext>
            </a:extLst>
          </p:cNvPr>
          <p:cNvSpPr txBox="1"/>
          <p:nvPr/>
        </p:nvSpPr>
        <p:spPr>
          <a:xfrm>
            <a:off x="1998133" y="1512188"/>
            <a:ext cx="8641200" cy="1569660"/>
          </a:xfrm>
          <a:prstGeom prst="rect">
            <a:avLst/>
          </a:prstGeom>
          <a:noFill/>
        </p:spPr>
        <p:txBody>
          <a:bodyPr wrap="square" rtlCol="0">
            <a:spAutoFit/>
          </a:bodyPr>
          <a:lstStyle/>
          <a:p>
            <a:r>
              <a:rPr lang="en-US" sz="3200" b="1" dirty="0"/>
              <a:t>Additional National Commissioner Service Team members representing Scouting America program areas:</a:t>
            </a:r>
          </a:p>
        </p:txBody>
      </p:sp>
      <p:sp>
        <p:nvSpPr>
          <p:cNvPr id="8" name="Rectangle 7">
            <a:extLst>
              <a:ext uri="{FF2B5EF4-FFF2-40B4-BE49-F238E27FC236}">
                <a16:creationId xmlns:a16="http://schemas.microsoft.com/office/drawing/2014/main" id="{9856355E-756A-43BF-566D-7D346004476B}"/>
              </a:ext>
            </a:extLst>
          </p:cNvPr>
          <p:cNvSpPr/>
          <p:nvPr/>
        </p:nvSpPr>
        <p:spPr>
          <a:xfrm>
            <a:off x="0" y="128396"/>
            <a:ext cx="8138844" cy="1200329"/>
          </a:xfrm>
          <a:prstGeom prst="rect">
            <a:avLst/>
          </a:prstGeom>
        </p:spPr>
        <p:txBody>
          <a:bodyPr wrap="square">
            <a:spAutoFit/>
          </a:bodyPr>
          <a:lstStyle/>
          <a:p>
            <a:r>
              <a:rPr lang="en-US" sz="3600" b="1" dirty="0">
                <a:latin typeface="Calibri" panose="020F0502020204030204" pitchFamily="34" charset="0"/>
                <a:ea typeface="Calibri" panose="020F0502020204030204" pitchFamily="34" charset="0"/>
                <a:cs typeface="Times New Roman" panose="02020603050405020304" pitchFamily="18" charset="0"/>
              </a:rPr>
              <a:t>National Commissioner </a:t>
            </a:r>
          </a:p>
          <a:p>
            <a:r>
              <a:rPr lang="en-US" sz="3600" b="1" dirty="0">
                <a:latin typeface="Calibri" panose="020F0502020204030204" pitchFamily="34" charset="0"/>
                <a:ea typeface="Calibri" panose="020F0502020204030204" pitchFamily="34" charset="0"/>
                <a:cs typeface="Times New Roman" panose="02020603050405020304" pitchFamily="18" charset="0"/>
              </a:rPr>
              <a:t>Service Team - continued</a:t>
            </a:r>
          </a:p>
        </p:txBody>
      </p:sp>
    </p:spTree>
    <p:extLst>
      <p:ext uri="{BB962C8B-B14F-4D97-AF65-F5344CB8AC3E}">
        <p14:creationId xmlns:p14="http://schemas.microsoft.com/office/powerpoint/2010/main" val="333484150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1352550" y="3251"/>
            <a:ext cx="2819400" cy="838200"/>
          </a:xfrm>
          <a:prstGeom prst="rect">
            <a:avLst/>
          </a:prstGeom>
          <a:noFill/>
          <a:ln w="9525">
            <a:noFill/>
            <a:miter lim="800000"/>
            <a:headEnd/>
            <a:tailEnd/>
          </a:ln>
        </p:spPr>
        <p:txBody>
          <a:bodyPr anchor="ctr"/>
          <a:lstStyle/>
          <a:p>
            <a:pPr algn="ctr">
              <a:defRPr/>
            </a:pPr>
            <a:r>
              <a:rPr lang="en-US" sz="3600" b="1" dirty="0">
                <a:solidFill>
                  <a:schemeClr val="bg1"/>
                </a:solidFill>
                <a:ea typeface="+mj-ea"/>
                <a:cs typeface="+mj-cs"/>
              </a:rPr>
              <a:t>Summary</a:t>
            </a:r>
          </a:p>
        </p:txBody>
      </p:sp>
      <p:sp>
        <p:nvSpPr>
          <p:cNvPr id="46083" name="Text Box 3"/>
          <p:cNvSpPr txBox="1">
            <a:spLocks noChangeArrowheads="1"/>
          </p:cNvSpPr>
          <p:nvPr/>
        </p:nvSpPr>
        <p:spPr bwMode="auto">
          <a:xfrm>
            <a:off x="1817511" y="4103598"/>
            <a:ext cx="8747478" cy="1837426"/>
          </a:xfrm>
          <a:prstGeom prst="rect">
            <a:avLst/>
          </a:prstGeom>
          <a:noFill/>
          <a:ln w="57150">
            <a:noFill/>
            <a:miter lim="800000"/>
            <a:headEnd/>
            <a:tailEnd/>
          </a:ln>
        </p:spPr>
        <p:txBody>
          <a:bodyPr wrap="square">
            <a:spAutoFit/>
          </a:bodyPr>
          <a:lstStyle/>
          <a:p>
            <a:pPr algn="ctr" eaLnBrk="0" hangingPunct="0">
              <a:spcBef>
                <a:spcPct val="50000"/>
              </a:spcBef>
            </a:pPr>
            <a:r>
              <a:rPr lang="en-US" sz="3600" b="1" dirty="0">
                <a:cs typeface="Helvetica" pitchFamily="34" charset="0"/>
              </a:rPr>
              <a:t>As a council commissioner,</a:t>
            </a:r>
          </a:p>
          <a:p>
            <a:pPr algn="ctr" eaLnBrk="0" hangingPunct="0">
              <a:spcBef>
                <a:spcPct val="15000"/>
              </a:spcBef>
            </a:pPr>
            <a:r>
              <a:rPr lang="en-US" sz="3600" b="1" dirty="0">
                <a:cs typeface="Helvetica" pitchFamily="34" charset="0"/>
              </a:rPr>
              <a:t>You have made a personal commitment of time, effort, and knowledge.</a:t>
            </a:r>
            <a:endParaRPr lang="en-US" sz="3200" b="1" dirty="0">
              <a:latin typeface="Helvetica" pitchFamily="34" charset="0"/>
              <a:cs typeface="Helvetica" pitchFamily="34" charset="0"/>
            </a:endParaRPr>
          </a:p>
        </p:txBody>
      </p:sp>
      <p:pic>
        <p:nvPicPr>
          <p:cNvPr id="3" name="Picture 2" descr="A close up of a sign&#10;&#10;Description automatically generated">
            <a:extLst>
              <a:ext uri="{FF2B5EF4-FFF2-40B4-BE49-F238E27FC236}">
                <a16:creationId xmlns:a16="http://schemas.microsoft.com/office/drawing/2014/main" id="{87262C1E-2D6E-6145-7FCB-7F0E89E987CE}"/>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4890216" y="1171491"/>
            <a:ext cx="2602068" cy="2602068"/>
          </a:xfrm>
          <a:prstGeom prst="rect">
            <a:avLst/>
          </a:prstGeom>
        </p:spPr>
      </p:pic>
    </p:spTree>
    <p:extLst>
      <p:ext uri="{BB962C8B-B14F-4D97-AF65-F5344CB8AC3E}">
        <p14:creationId xmlns:p14="http://schemas.microsoft.com/office/powerpoint/2010/main" val="84114796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744"/>
        <p:cNvGrpSpPr/>
        <p:nvPr/>
      </p:nvGrpSpPr>
      <p:grpSpPr>
        <a:xfrm>
          <a:off x="0" y="0"/>
          <a:ext cx="0" cy="0"/>
          <a:chOff x="0" y="0"/>
          <a:chExt cx="0" cy="0"/>
        </a:xfrm>
      </p:grpSpPr>
      <p:sp>
        <p:nvSpPr>
          <p:cNvPr id="745" name="Google Shape;745;p84"/>
          <p:cNvSpPr/>
          <p:nvPr/>
        </p:nvSpPr>
        <p:spPr>
          <a:xfrm>
            <a:off x="1524000" y="1371601"/>
            <a:ext cx="9144000" cy="1047939"/>
          </a:xfrm>
          <a:prstGeom prst="rect">
            <a:avLst/>
          </a:prstGeom>
          <a:noFill/>
          <a:ln>
            <a:noFill/>
          </a:ln>
        </p:spPr>
        <p:txBody>
          <a:bodyPr spcFirstLastPara="1" wrap="square" lIns="91425" tIns="45700" rIns="91425" bIns="45700" anchor="t" anchorCtr="0">
            <a:spAutoFit/>
          </a:bodyPr>
          <a:lstStyle/>
          <a:p>
            <a:pPr algn="ctr">
              <a:lnSpc>
                <a:spcPct val="115000"/>
              </a:lnSpc>
            </a:pPr>
            <a:r>
              <a:rPr lang="en-US" sz="5400" b="1">
                <a:solidFill>
                  <a:schemeClr val="dk1"/>
                </a:solidFill>
                <a:latin typeface="Calibri"/>
                <a:ea typeface="Calibri"/>
                <a:cs typeface="Calibri"/>
                <a:sym typeface="Calibri"/>
              </a:rPr>
              <a:t>CONGRATULATIONS!</a:t>
            </a:r>
            <a:endParaRPr sz="5400">
              <a:solidFill>
                <a:schemeClr val="dk1"/>
              </a:solidFill>
              <a:latin typeface="Calibri"/>
              <a:ea typeface="Calibri"/>
              <a:cs typeface="Calibri"/>
              <a:sym typeface="Calibri"/>
            </a:endParaRPr>
          </a:p>
        </p:txBody>
      </p:sp>
      <p:pic>
        <p:nvPicPr>
          <p:cNvPr id="2" name="Picture 1">
            <a:extLst>
              <a:ext uri="{FF2B5EF4-FFF2-40B4-BE49-F238E27FC236}">
                <a16:creationId xmlns:a16="http://schemas.microsoft.com/office/drawing/2014/main" id="{14972E26-B4F6-C546-5C53-EC62347B36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3555" y="100465"/>
            <a:ext cx="2673341" cy="413152"/>
          </a:xfrm>
          <a:prstGeom prst="rect">
            <a:avLst/>
          </a:prstGeom>
        </p:spPr>
      </p:pic>
      <p:pic>
        <p:nvPicPr>
          <p:cNvPr id="3" name="Picture 2" descr="A close up of a sign&#10;&#10;Description automatically generated">
            <a:extLst>
              <a:ext uri="{FF2B5EF4-FFF2-40B4-BE49-F238E27FC236}">
                <a16:creationId xmlns:a16="http://schemas.microsoft.com/office/drawing/2014/main" id="{D7AE69EB-7529-4FFB-066A-153AB04E545A}"/>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4546044" y="2650868"/>
            <a:ext cx="3099913" cy="3099913"/>
          </a:xfrm>
          <a:prstGeom prst="rect">
            <a:avLst/>
          </a:prstGeom>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4;p21">
            <a:extLst>
              <a:ext uri="{FF2B5EF4-FFF2-40B4-BE49-F238E27FC236}">
                <a16:creationId xmlns:a16="http://schemas.microsoft.com/office/drawing/2014/main" id="{7730D95F-7A67-8D53-5A42-43F109FB05F8}"/>
              </a:ext>
            </a:extLst>
          </p:cNvPr>
          <p:cNvSpPr/>
          <p:nvPr/>
        </p:nvSpPr>
        <p:spPr>
          <a:xfrm>
            <a:off x="3906838" y="1711608"/>
            <a:ext cx="4378325" cy="1717393"/>
          </a:xfrm>
          <a:prstGeom prst="rect">
            <a:avLst/>
          </a:prstGeom>
          <a:noFill/>
          <a:ln>
            <a:noFill/>
          </a:ln>
        </p:spPr>
        <p:txBody>
          <a:bodyPr spcFirstLastPara="1" wrap="square" lIns="91425" tIns="45700" rIns="91425" bIns="45700" anchor="t" anchorCtr="0">
            <a:spAutoFit/>
          </a:bodyPr>
          <a:lstStyle/>
          <a:p>
            <a:pPr algn="ctr">
              <a:buClr>
                <a:schemeClr val="accent1"/>
              </a:buClr>
              <a:buSzPts val="3600"/>
            </a:pPr>
            <a:r>
              <a:rPr lang="en-US" sz="4800" b="1" dirty="0">
                <a:solidFill>
                  <a:schemeClr val="dk1"/>
                </a:solidFill>
                <a:latin typeface="Calibri"/>
                <a:ea typeface="Calibri"/>
                <a:cs typeface="Calibri"/>
                <a:sym typeface="Calibri"/>
              </a:rPr>
              <a:t>Questions?</a:t>
            </a:r>
            <a:endParaRPr dirty="0"/>
          </a:p>
          <a:p>
            <a:pPr algn="ctr">
              <a:spcBef>
                <a:spcPts val="960"/>
              </a:spcBef>
              <a:buClr>
                <a:schemeClr val="accent1"/>
              </a:buClr>
              <a:buSzPts val="3600"/>
            </a:pPr>
            <a:r>
              <a:rPr lang="en-US" sz="4800" b="1" dirty="0">
                <a:solidFill>
                  <a:schemeClr val="dk1"/>
                </a:solidFill>
                <a:latin typeface="Calibri"/>
                <a:ea typeface="Calibri"/>
                <a:cs typeface="Calibri"/>
                <a:sym typeface="Calibri"/>
              </a:rPr>
              <a:t>Comments!</a:t>
            </a:r>
            <a:endParaRPr dirty="0"/>
          </a:p>
        </p:txBody>
      </p:sp>
      <p:pic>
        <p:nvPicPr>
          <p:cNvPr id="3" name="Google Shape;225;p21">
            <a:extLst>
              <a:ext uri="{FF2B5EF4-FFF2-40B4-BE49-F238E27FC236}">
                <a16:creationId xmlns:a16="http://schemas.microsoft.com/office/drawing/2014/main" id="{EA4F1748-556F-4538-2F95-A1047E771968}"/>
              </a:ext>
            </a:extLst>
          </p:cNvPr>
          <p:cNvPicPr preferRelativeResize="0"/>
          <p:nvPr/>
        </p:nvPicPr>
        <p:blipFill rotWithShape="1">
          <a:blip r:embed="rId3">
            <a:alphaModFix/>
          </a:blip>
          <a:srcRect/>
          <a:stretch/>
        </p:blipFill>
        <p:spPr>
          <a:xfrm>
            <a:off x="4017948" y="3892898"/>
            <a:ext cx="4157832" cy="1725318"/>
          </a:xfrm>
          <a:prstGeom prst="rect">
            <a:avLst/>
          </a:prstGeom>
          <a:noFill/>
          <a:ln>
            <a:noFill/>
          </a:ln>
        </p:spPr>
      </p:pic>
    </p:spTree>
    <p:extLst>
      <p:ext uri="{BB962C8B-B14F-4D97-AF65-F5344CB8AC3E}">
        <p14:creationId xmlns:p14="http://schemas.microsoft.com/office/powerpoint/2010/main" val="19222629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Google Shape;73;p5"/>
          <p:cNvSpPr txBox="1"/>
          <p:nvPr/>
        </p:nvSpPr>
        <p:spPr>
          <a:xfrm>
            <a:off x="1698401" y="339969"/>
            <a:ext cx="9144000" cy="646290"/>
          </a:xfrm>
          <a:prstGeom prst="rect">
            <a:avLst/>
          </a:prstGeom>
          <a:noFill/>
          <a:ln>
            <a:noFill/>
          </a:ln>
        </p:spPr>
        <p:txBody>
          <a:bodyPr spcFirstLastPara="1" wrap="square" lIns="91425" tIns="45700" rIns="91425" bIns="45700" anchor="t" anchorCtr="0">
            <a:spAutoFit/>
          </a:bodyPr>
          <a:lstStyle/>
          <a:p>
            <a:r>
              <a:rPr lang="en-US" sz="3600" b="1" dirty="0">
                <a:solidFill>
                  <a:schemeClr val="dk1"/>
                </a:solidFill>
                <a:latin typeface="Calibri"/>
                <a:ea typeface="Calibri"/>
                <a:cs typeface="Calibri"/>
                <a:sym typeface="Calibri"/>
              </a:rPr>
              <a:t>Our Purpose</a:t>
            </a:r>
            <a:endParaRPr sz="1200" dirty="0"/>
          </a:p>
        </p:txBody>
      </p:sp>
      <p:sp>
        <p:nvSpPr>
          <p:cNvPr id="2" name="TextBox 1">
            <a:extLst>
              <a:ext uri="{FF2B5EF4-FFF2-40B4-BE49-F238E27FC236}">
                <a16:creationId xmlns:a16="http://schemas.microsoft.com/office/drawing/2014/main" id="{48CA3B3B-3D25-3BC8-7467-30D83A26D19C}"/>
              </a:ext>
            </a:extLst>
          </p:cNvPr>
          <p:cNvSpPr txBox="1"/>
          <p:nvPr/>
        </p:nvSpPr>
        <p:spPr>
          <a:xfrm>
            <a:off x="2862810" y="2370698"/>
            <a:ext cx="6815182" cy="584775"/>
          </a:xfrm>
          <a:prstGeom prst="rect">
            <a:avLst/>
          </a:prstGeom>
          <a:noFill/>
        </p:spPr>
        <p:txBody>
          <a:bodyPr wrap="square" rtlCol="0">
            <a:spAutoFit/>
          </a:bodyPr>
          <a:lstStyle/>
          <a:p>
            <a:pPr algn="ctr"/>
            <a:r>
              <a:rPr lang="en-US" sz="3200" b="1" dirty="0">
                <a:solidFill>
                  <a:srgbClr val="000000"/>
                </a:solidFill>
              </a:rPr>
              <a:t>Being the Single Best Resource</a:t>
            </a:r>
            <a:endParaRPr lang="en-US" sz="3200" dirty="0">
              <a:solidFill>
                <a:srgbClr val="000000"/>
              </a:solidFill>
            </a:endParaRPr>
          </a:p>
        </p:txBody>
      </p:sp>
      <p:pic>
        <p:nvPicPr>
          <p:cNvPr id="4" name="Picture 3">
            <a:extLst>
              <a:ext uri="{FF2B5EF4-FFF2-40B4-BE49-F238E27FC236}">
                <a16:creationId xmlns:a16="http://schemas.microsoft.com/office/drawing/2014/main" id="{73534936-DCBB-194E-515F-1E9CCC5CC4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18664" y="3266577"/>
            <a:ext cx="2396726" cy="2530067"/>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CB9DEEB-909B-75DC-1A19-5C0FAE9F94CC}"/>
              </a:ext>
            </a:extLst>
          </p:cNvPr>
          <p:cNvSpPr txBox="1"/>
          <p:nvPr/>
        </p:nvSpPr>
        <p:spPr>
          <a:xfrm>
            <a:off x="1893819" y="253113"/>
            <a:ext cx="4519246" cy="646331"/>
          </a:xfrm>
          <a:prstGeom prst="rect">
            <a:avLst/>
          </a:prstGeom>
          <a:noFill/>
        </p:spPr>
        <p:txBody>
          <a:bodyPr wrap="square" rtlCol="0">
            <a:spAutoFit/>
          </a:bodyPr>
          <a:lstStyle/>
          <a:p>
            <a:r>
              <a:rPr lang="en-US" sz="3600" b="1" dirty="0"/>
              <a:t>Our Methods</a:t>
            </a:r>
          </a:p>
        </p:txBody>
      </p:sp>
      <p:sp>
        <p:nvSpPr>
          <p:cNvPr id="8" name="TextBox 7">
            <a:extLst>
              <a:ext uri="{FF2B5EF4-FFF2-40B4-BE49-F238E27FC236}">
                <a16:creationId xmlns:a16="http://schemas.microsoft.com/office/drawing/2014/main" id="{2D9F5CCE-533F-4AB9-3453-0963D4098126}"/>
              </a:ext>
            </a:extLst>
          </p:cNvPr>
          <p:cNvSpPr txBox="1"/>
          <p:nvPr/>
        </p:nvSpPr>
        <p:spPr>
          <a:xfrm>
            <a:off x="3088390" y="2124128"/>
            <a:ext cx="6649351" cy="3477875"/>
          </a:xfrm>
          <a:prstGeom prst="rect">
            <a:avLst/>
          </a:prstGeom>
          <a:noFill/>
        </p:spPr>
        <p:txBody>
          <a:bodyPr wrap="square" rtlCol="0">
            <a:spAutoFit/>
          </a:bodyPr>
          <a:lstStyle/>
          <a:p>
            <a:pPr marL="457200" indent="-457200">
              <a:buFont typeface="Arial" panose="020B0604020202020204" pitchFamily="34" charset="0"/>
              <a:buChar char="•"/>
            </a:pPr>
            <a:r>
              <a:rPr lang="en-US" sz="3200" b="1" dirty="0"/>
              <a:t>Objective Metrics</a:t>
            </a:r>
          </a:p>
          <a:p>
            <a:pPr marL="457200" indent="-457200">
              <a:buFont typeface="Arial" panose="020B0604020202020204" pitchFamily="34" charset="0"/>
              <a:buChar char="•"/>
            </a:pPr>
            <a:r>
              <a:rPr lang="en-US" sz="3200" b="1" dirty="0"/>
              <a:t>Unit Connections</a:t>
            </a:r>
          </a:p>
          <a:p>
            <a:pPr marL="457200" indent="-457200">
              <a:buFont typeface="Arial" panose="020B0604020202020204" pitchFamily="34" charset="0"/>
              <a:buChar char="•"/>
            </a:pPr>
            <a:r>
              <a:rPr lang="en-US" sz="3200" b="1" dirty="0"/>
              <a:t>The Key 3</a:t>
            </a:r>
          </a:p>
          <a:p>
            <a:pPr marL="457200" indent="-457200">
              <a:buFont typeface="Arial" panose="020B0604020202020204" pitchFamily="34" charset="0"/>
              <a:buChar char="•"/>
            </a:pPr>
            <a:r>
              <a:rPr lang="en-US" sz="3200" b="1" dirty="0"/>
              <a:t>Impact, Not Activity</a:t>
            </a:r>
          </a:p>
          <a:p>
            <a:pPr marL="457200" indent="-457200">
              <a:buFont typeface="Arial" panose="020B0604020202020204" pitchFamily="34" charset="0"/>
              <a:buChar char="•"/>
            </a:pPr>
            <a:r>
              <a:rPr lang="en-US" sz="3200" b="1" dirty="0"/>
              <a:t>Grow Partnerships</a:t>
            </a:r>
          </a:p>
          <a:p>
            <a:pPr marL="457200" indent="-457200">
              <a:buFont typeface="Arial" panose="020B0604020202020204" pitchFamily="34" charset="0"/>
              <a:buChar char="•"/>
            </a:pPr>
            <a:r>
              <a:rPr lang="en-US" sz="3200" b="1" dirty="0"/>
              <a:t>Change the Way We Work Together</a:t>
            </a:r>
          </a:p>
          <a:p>
            <a:endParaRPr lang="en-US" sz="2800" b="1" dirty="0"/>
          </a:p>
        </p:txBody>
      </p:sp>
    </p:spTree>
    <p:extLst>
      <p:ext uri="{BB962C8B-B14F-4D97-AF65-F5344CB8AC3E}">
        <p14:creationId xmlns:p14="http://schemas.microsoft.com/office/powerpoint/2010/main" val="25098123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AB353E-EA13-2E91-8906-F64C4E501122}"/>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E8391845-81A4-D84C-0138-D7BE2A05CE41}"/>
              </a:ext>
            </a:extLst>
          </p:cNvPr>
          <p:cNvSpPr txBox="1"/>
          <p:nvPr/>
        </p:nvSpPr>
        <p:spPr>
          <a:xfrm rot="686925">
            <a:off x="4342357" y="5460566"/>
            <a:ext cx="1315233" cy="230832"/>
          </a:xfrm>
          <a:prstGeom prst="rect">
            <a:avLst/>
          </a:prstGeom>
          <a:noFill/>
        </p:spPr>
        <p:txBody>
          <a:bodyPr wrap="square" rtlCol="0">
            <a:spAutoFit/>
          </a:bodyPr>
          <a:lstStyle/>
          <a:p>
            <a:r>
              <a:rPr lang="en-US" sz="900" b="1" dirty="0">
                <a:solidFill>
                  <a:schemeClr val="bg1"/>
                </a:solidFill>
                <a:latin typeface="Arial" panose="020B0604020202020204" pitchFamily="34" charset="0"/>
                <a:cs typeface="Arial" panose="020B0604020202020204" pitchFamily="34" charset="0"/>
              </a:rPr>
              <a:t>PARTNERSHIP</a:t>
            </a:r>
          </a:p>
        </p:txBody>
      </p:sp>
      <p:sp>
        <p:nvSpPr>
          <p:cNvPr id="12" name="TextBox 11">
            <a:extLst>
              <a:ext uri="{FF2B5EF4-FFF2-40B4-BE49-F238E27FC236}">
                <a16:creationId xmlns:a16="http://schemas.microsoft.com/office/drawing/2014/main" id="{2D1517E7-F971-F5B5-4292-B27049EBF5E8}"/>
              </a:ext>
            </a:extLst>
          </p:cNvPr>
          <p:cNvSpPr txBox="1"/>
          <p:nvPr/>
        </p:nvSpPr>
        <p:spPr>
          <a:xfrm rot="686925">
            <a:off x="5416404" y="5671782"/>
            <a:ext cx="1315233" cy="230832"/>
          </a:xfrm>
          <a:prstGeom prst="rect">
            <a:avLst/>
          </a:prstGeom>
          <a:noFill/>
        </p:spPr>
        <p:txBody>
          <a:bodyPr wrap="square" rtlCol="0">
            <a:spAutoFit/>
          </a:bodyPr>
          <a:lstStyle/>
          <a:p>
            <a:r>
              <a:rPr lang="en-US" sz="900" b="1" dirty="0">
                <a:solidFill>
                  <a:schemeClr val="bg1"/>
                </a:solidFill>
                <a:latin typeface="Arial" panose="020B0604020202020204" pitchFamily="34" charset="0"/>
                <a:cs typeface="Arial" panose="020B0604020202020204" pitchFamily="34" charset="0"/>
              </a:rPr>
              <a:t>COMMUNICATION</a:t>
            </a:r>
          </a:p>
        </p:txBody>
      </p:sp>
      <p:sp>
        <p:nvSpPr>
          <p:cNvPr id="13" name="TextBox 12">
            <a:extLst>
              <a:ext uri="{FF2B5EF4-FFF2-40B4-BE49-F238E27FC236}">
                <a16:creationId xmlns:a16="http://schemas.microsoft.com/office/drawing/2014/main" id="{59B9B4B0-8B84-5237-D6D6-661B98AA9B2B}"/>
              </a:ext>
            </a:extLst>
          </p:cNvPr>
          <p:cNvSpPr txBox="1"/>
          <p:nvPr/>
        </p:nvSpPr>
        <p:spPr>
          <a:xfrm rot="20309736">
            <a:off x="8730197" y="5471216"/>
            <a:ext cx="648334" cy="230832"/>
          </a:xfrm>
          <a:prstGeom prst="rect">
            <a:avLst/>
          </a:prstGeom>
          <a:noFill/>
        </p:spPr>
        <p:txBody>
          <a:bodyPr wrap="square" rtlCol="0">
            <a:spAutoFit/>
          </a:bodyPr>
          <a:lstStyle/>
          <a:p>
            <a:r>
              <a:rPr lang="en-US" sz="900" b="1" dirty="0">
                <a:solidFill>
                  <a:schemeClr val="bg1"/>
                </a:solidFill>
                <a:latin typeface="Arial" panose="020B0604020202020204" pitchFamily="34" charset="0"/>
                <a:cs typeface="Arial" panose="020B0604020202020204" pitchFamily="34" charset="0"/>
              </a:rPr>
              <a:t>IMPACT</a:t>
            </a:r>
          </a:p>
        </p:txBody>
      </p:sp>
      <p:pic>
        <p:nvPicPr>
          <p:cNvPr id="5" name="Picture 4" descr="A diagram of a house&#10;&#10;AI-generated content may be incorrect.">
            <a:extLst>
              <a:ext uri="{FF2B5EF4-FFF2-40B4-BE49-F238E27FC236}">
                <a16:creationId xmlns:a16="http://schemas.microsoft.com/office/drawing/2014/main" id="{889CD2D4-1FD3-4864-D675-766018CD0D68}"/>
              </a:ext>
            </a:extLst>
          </p:cNvPr>
          <p:cNvPicPr>
            <a:picLocks noChangeAspect="1"/>
          </p:cNvPicPr>
          <p:nvPr/>
        </p:nvPicPr>
        <p:blipFill>
          <a:blip r:embed="rId3"/>
          <a:srcRect/>
          <a:stretch/>
        </p:blipFill>
        <p:spPr>
          <a:xfrm>
            <a:off x="2147105" y="1350452"/>
            <a:ext cx="7922870" cy="4960404"/>
          </a:xfrm>
          <a:prstGeom prst="rect">
            <a:avLst/>
          </a:prstGeom>
          <a:noFill/>
        </p:spPr>
      </p:pic>
      <p:sp>
        <p:nvSpPr>
          <p:cNvPr id="2" name="TextBox 1">
            <a:extLst>
              <a:ext uri="{FF2B5EF4-FFF2-40B4-BE49-F238E27FC236}">
                <a16:creationId xmlns:a16="http://schemas.microsoft.com/office/drawing/2014/main" id="{78FA83CB-CD57-D09F-5C51-502126F23FAA}"/>
              </a:ext>
            </a:extLst>
          </p:cNvPr>
          <p:cNvSpPr txBox="1"/>
          <p:nvPr/>
        </p:nvSpPr>
        <p:spPr>
          <a:xfrm>
            <a:off x="214489" y="245614"/>
            <a:ext cx="4932948" cy="1200329"/>
          </a:xfrm>
          <a:prstGeom prst="rect">
            <a:avLst/>
          </a:prstGeom>
          <a:noFill/>
        </p:spPr>
        <p:txBody>
          <a:bodyPr wrap="square" rtlCol="0">
            <a:spAutoFit/>
          </a:bodyPr>
          <a:lstStyle/>
          <a:p>
            <a:r>
              <a:rPr lang="en-US" sz="3600" b="1" dirty="0"/>
              <a:t>Components of Unit Service</a:t>
            </a:r>
          </a:p>
        </p:txBody>
      </p:sp>
    </p:spTree>
    <p:extLst>
      <p:ext uri="{BB962C8B-B14F-4D97-AF65-F5344CB8AC3E}">
        <p14:creationId xmlns:p14="http://schemas.microsoft.com/office/powerpoint/2010/main" val="858212167"/>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6119</TotalTime>
  <Words>11600</Words>
  <Application>Microsoft Office PowerPoint</Application>
  <PresentationFormat>Widescreen</PresentationFormat>
  <Paragraphs>900</Paragraphs>
  <Slides>66</Slides>
  <Notes>66</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66</vt:i4>
      </vt:variant>
    </vt:vector>
  </HeadingPairs>
  <TitlesOfParts>
    <vt:vector size="78" baseType="lpstr">
      <vt:lpstr>MS PGothic</vt:lpstr>
      <vt:lpstr>MS PGothic</vt:lpstr>
      <vt:lpstr>Aptos</vt:lpstr>
      <vt:lpstr>Arial</vt:lpstr>
      <vt:lpstr>Calibri</vt:lpstr>
      <vt:lpstr>Helvetica</vt:lpstr>
      <vt:lpstr>Söhne</vt:lpstr>
      <vt:lpstr>Symbol</vt:lpstr>
      <vt:lpstr>Times New Roman</vt:lpstr>
      <vt:lpstr>Wingdings</vt:lpstr>
      <vt:lpstr>ヒラギノ角ゴ Pro W3</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Council Governance</vt:lpstr>
      <vt:lpstr>PowerPoint Presentation</vt:lpstr>
      <vt:lpstr>PowerPoint Presentation</vt:lpstr>
      <vt:lpstr>PowerPoint Presentation</vt:lpstr>
      <vt:lpstr>Council Commissioner  Operational Role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Kresha Alvarado</dc:creator>
  <cp:lastModifiedBy>Kresha Alvarado</cp:lastModifiedBy>
  <cp:revision>62</cp:revision>
  <dcterms:created xsi:type="dcterms:W3CDTF">2025-02-10T18:13:23Z</dcterms:created>
  <dcterms:modified xsi:type="dcterms:W3CDTF">2025-08-28T01:39:21Z</dcterms:modified>
</cp:coreProperties>
</file>